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vml" ContentType="application/vnd.openxmlformats-officedocument.vmlDrawi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-2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42A30B-643B-4D81-9BD8-9499D0E60CA1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AD7BDEE0-4B74-40E1-B3B6-9DDBC76AF296}">
      <dgm:prSet phldrT="[Text]"/>
      <dgm:spPr/>
      <dgm:t>
        <a:bodyPr/>
        <a:lstStyle/>
        <a:p>
          <a:r>
            <a:rPr lang="id-ID" dirty="0" smtClean="0"/>
            <a:t>mayoritas</a:t>
          </a:r>
          <a:endParaRPr lang="id-ID" dirty="0"/>
        </a:p>
      </dgm:t>
    </dgm:pt>
    <dgm:pt modelId="{54824997-89A0-4F6F-8541-4552092B10CC}" type="parTrans" cxnId="{5DF3D058-D8A1-4738-A724-B6B170A440E1}">
      <dgm:prSet/>
      <dgm:spPr/>
      <dgm:t>
        <a:bodyPr/>
        <a:lstStyle/>
        <a:p>
          <a:endParaRPr lang="id-ID"/>
        </a:p>
      </dgm:t>
    </dgm:pt>
    <dgm:pt modelId="{7A6E6476-42AA-4A7A-B600-3CC0D04527BF}" type="sibTrans" cxnId="{5DF3D058-D8A1-4738-A724-B6B170A440E1}">
      <dgm:prSet/>
      <dgm:spPr/>
      <dgm:t>
        <a:bodyPr/>
        <a:lstStyle/>
        <a:p>
          <a:endParaRPr lang="id-ID"/>
        </a:p>
      </dgm:t>
    </dgm:pt>
    <dgm:pt modelId="{A8556735-C542-4142-AA1D-54EA2E0884BC}">
      <dgm:prSet phldrT="[Text]"/>
      <dgm:spPr/>
      <dgm:t>
        <a:bodyPr/>
        <a:lstStyle/>
        <a:p>
          <a:r>
            <a:rPr lang="id-ID" dirty="0" smtClean="0"/>
            <a:t>mayoritas mutlak</a:t>
          </a:r>
          <a:endParaRPr lang="id-ID" dirty="0"/>
        </a:p>
      </dgm:t>
    </dgm:pt>
    <dgm:pt modelId="{DEE5C5F2-2BFE-42D8-8B11-0A41EF57C261}" type="parTrans" cxnId="{21906C5B-5C13-4DD6-B305-EDD5B2756825}">
      <dgm:prSet/>
      <dgm:spPr/>
      <dgm:t>
        <a:bodyPr/>
        <a:lstStyle/>
        <a:p>
          <a:endParaRPr lang="id-ID"/>
        </a:p>
      </dgm:t>
    </dgm:pt>
    <dgm:pt modelId="{0967A8C3-A8F3-4A7E-8CCF-016A1BFC86C8}" type="sibTrans" cxnId="{21906C5B-5C13-4DD6-B305-EDD5B2756825}">
      <dgm:prSet/>
      <dgm:spPr/>
      <dgm:t>
        <a:bodyPr/>
        <a:lstStyle/>
        <a:p>
          <a:endParaRPr lang="id-ID"/>
        </a:p>
      </dgm:t>
    </dgm:pt>
    <dgm:pt modelId="{47AC7AF6-337E-4F01-8263-4AF36351E2F0}">
      <dgm:prSet phldrT="[Text]"/>
      <dgm:spPr/>
      <dgm:t>
        <a:bodyPr/>
        <a:lstStyle/>
        <a:p>
          <a:r>
            <a:rPr lang="id-ID" dirty="0" smtClean="0"/>
            <a:t>mayoritas pluralitas</a:t>
          </a:r>
          <a:endParaRPr lang="id-ID" dirty="0"/>
        </a:p>
      </dgm:t>
    </dgm:pt>
    <dgm:pt modelId="{C97D892D-F76E-4B7F-837C-2EF83FEE75E6}" type="parTrans" cxnId="{3EF1ABED-3873-4B0D-AE0B-9E7F3698206B}">
      <dgm:prSet/>
      <dgm:spPr/>
      <dgm:t>
        <a:bodyPr/>
        <a:lstStyle/>
        <a:p>
          <a:endParaRPr lang="id-ID"/>
        </a:p>
      </dgm:t>
    </dgm:pt>
    <dgm:pt modelId="{9B14050C-3F75-44E1-B569-6C34CC37F764}" type="sibTrans" cxnId="{3EF1ABED-3873-4B0D-AE0B-9E7F3698206B}">
      <dgm:prSet/>
      <dgm:spPr/>
      <dgm:t>
        <a:bodyPr/>
        <a:lstStyle/>
        <a:p>
          <a:endParaRPr lang="id-ID"/>
        </a:p>
      </dgm:t>
    </dgm:pt>
    <dgm:pt modelId="{B3BD2770-FDD9-4A8C-BAE7-80525B3FFA39}" type="pres">
      <dgm:prSet presAssocID="{4842A30B-643B-4D81-9BD8-9499D0E60CA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EBE53580-CCC6-4F54-B005-77F9D7D4EBF9}" type="pres">
      <dgm:prSet presAssocID="{AD7BDEE0-4B74-40E1-B3B6-9DDBC76AF296}" presName="root" presStyleCnt="0"/>
      <dgm:spPr/>
    </dgm:pt>
    <dgm:pt modelId="{35C96291-0C93-4C00-BD9E-D38B32C3B137}" type="pres">
      <dgm:prSet presAssocID="{AD7BDEE0-4B74-40E1-B3B6-9DDBC76AF296}" presName="rootComposite" presStyleCnt="0"/>
      <dgm:spPr/>
    </dgm:pt>
    <dgm:pt modelId="{8DB904E9-869D-46E3-956B-7D0C238D4184}" type="pres">
      <dgm:prSet presAssocID="{AD7BDEE0-4B74-40E1-B3B6-9DDBC76AF296}" presName="rootText" presStyleLbl="node1" presStyleIdx="0" presStyleCnt="1"/>
      <dgm:spPr/>
      <dgm:t>
        <a:bodyPr/>
        <a:lstStyle/>
        <a:p>
          <a:endParaRPr lang="id-ID"/>
        </a:p>
      </dgm:t>
    </dgm:pt>
    <dgm:pt modelId="{E4F2580E-763B-40C1-9C12-84E9DEE585DD}" type="pres">
      <dgm:prSet presAssocID="{AD7BDEE0-4B74-40E1-B3B6-9DDBC76AF296}" presName="rootConnector" presStyleLbl="node1" presStyleIdx="0" presStyleCnt="1"/>
      <dgm:spPr/>
      <dgm:t>
        <a:bodyPr/>
        <a:lstStyle/>
        <a:p>
          <a:endParaRPr lang="id-ID"/>
        </a:p>
      </dgm:t>
    </dgm:pt>
    <dgm:pt modelId="{04CE4D7F-8180-4E9D-BAAD-0F91F8216A7F}" type="pres">
      <dgm:prSet presAssocID="{AD7BDEE0-4B74-40E1-B3B6-9DDBC76AF296}" presName="childShape" presStyleCnt="0"/>
      <dgm:spPr/>
    </dgm:pt>
    <dgm:pt modelId="{BC1D15F2-C2AC-46C2-89D2-BA8E6FBC32D9}" type="pres">
      <dgm:prSet presAssocID="{DEE5C5F2-2BFE-42D8-8B11-0A41EF57C261}" presName="Name13" presStyleLbl="parChTrans1D2" presStyleIdx="0" presStyleCnt="2"/>
      <dgm:spPr/>
      <dgm:t>
        <a:bodyPr/>
        <a:lstStyle/>
        <a:p>
          <a:endParaRPr lang="id-ID"/>
        </a:p>
      </dgm:t>
    </dgm:pt>
    <dgm:pt modelId="{C82DB6ED-0B87-418D-92BA-4970B0396DEC}" type="pres">
      <dgm:prSet presAssocID="{A8556735-C542-4142-AA1D-54EA2E0884BC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F4F0985-C028-46CC-BA82-F60691D3E0D6}" type="pres">
      <dgm:prSet presAssocID="{C97D892D-F76E-4B7F-837C-2EF83FEE75E6}" presName="Name13" presStyleLbl="parChTrans1D2" presStyleIdx="1" presStyleCnt="2"/>
      <dgm:spPr/>
      <dgm:t>
        <a:bodyPr/>
        <a:lstStyle/>
        <a:p>
          <a:endParaRPr lang="id-ID"/>
        </a:p>
      </dgm:t>
    </dgm:pt>
    <dgm:pt modelId="{6C40305E-1B17-4A4A-B89D-0A848A22CEB9}" type="pres">
      <dgm:prSet presAssocID="{47AC7AF6-337E-4F01-8263-4AF36351E2F0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26846A55-F79F-BB4E-A13D-20677D909F28}" type="presOf" srcId="{4842A30B-643B-4D81-9BD8-9499D0E60CA1}" destId="{B3BD2770-FDD9-4A8C-BAE7-80525B3FFA39}" srcOrd="0" destOrd="0" presId="urn:microsoft.com/office/officeart/2005/8/layout/hierarchy3"/>
    <dgm:cxn modelId="{21906C5B-5C13-4DD6-B305-EDD5B2756825}" srcId="{AD7BDEE0-4B74-40E1-B3B6-9DDBC76AF296}" destId="{A8556735-C542-4142-AA1D-54EA2E0884BC}" srcOrd="0" destOrd="0" parTransId="{DEE5C5F2-2BFE-42D8-8B11-0A41EF57C261}" sibTransId="{0967A8C3-A8F3-4A7E-8CCF-016A1BFC86C8}"/>
    <dgm:cxn modelId="{3EF1ABED-3873-4B0D-AE0B-9E7F3698206B}" srcId="{AD7BDEE0-4B74-40E1-B3B6-9DDBC76AF296}" destId="{47AC7AF6-337E-4F01-8263-4AF36351E2F0}" srcOrd="1" destOrd="0" parTransId="{C97D892D-F76E-4B7F-837C-2EF83FEE75E6}" sibTransId="{9B14050C-3F75-44E1-B569-6C34CC37F764}"/>
    <dgm:cxn modelId="{AE602DB0-E59C-7E4D-878D-A47199E4257E}" type="presOf" srcId="{AD7BDEE0-4B74-40E1-B3B6-9DDBC76AF296}" destId="{8DB904E9-869D-46E3-956B-7D0C238D4184}" srcOrd="0" destOrd="0" presId="urn:microsoft.com/office/officeart/2005/8/layout/hierarchy3"/>
    <dgm:cxn modelId="{B5DB725E-FDE4-8C4A-A8DB-8B86478F6417}" type="presOf" srcId="{47AC7AF6-337E-4F01-8263-4AF36351E2F0}" destId="{6C40305E-1B17-4A4A-B89D-0A848A22CEB9}" srcOrd="0" destOrd="0" presId="urn:microsoft.com/office/officeart/2005/8/layout/hierarchy3"/>
    <dgm:cxn modelId="{5DF3D058-D8A1-4738-A724-B6B170A440E1}" srcId="{4842A30B-643B-4D81-9BD8-9499D0E60CA1}" destId="{AD7BDEE0-4B74-40E1-B3B6-9DDBC76AF296}" srcOrd="0" destOrd="0" parTransId="{54824997-89A0-4F6F-8541-4552092B10CC}" sibTransId="{7A6E6476-42AA-4A7A-B600-3CC0D04527BF}"/>
    <dgm:cxn modelId="{5CB7AAFC-D96E-E349-B3E2-65DDE47FD85D}" type="presOf" srcId="{A8556735-C542-4142-AA1D-54EA2E0884BC}" destId="{C82DB6ED-0B87-418D-92BA-4970B0396DEC}" srcOrd="0" destOrd="0" presId="urn:microsoft.com/office/officeart/2005/8/layout/hierarchy3"/>
    <dgm:cxn modelId="{E4110325-0164-3D4C-955D-EDB37879A87E}" type="presOf" srcId="{AD7BDEE0-4B74-40E1-B3B6-9DDBC76AF296}" destId="{E4F2580E-763B-40C1-9C12-84E9DEE585DD}" srcOrd="1" destOrd="0" presId="urn:microsoft.com/office/officeart/2005/8/layout/hierarchy3"/>
    <dgm:cxn modelId="{2578C5A2-C74A-2248-B8E0-2AFACD9D00D9}" type="presOf" srcId="{C97D892D-F76E-4B7F-837C-2EF83FEE75E6}" destId="{DF4F0985-C028-46CC-BA82-F60691D3E0D6}" srcOrd="0" destOrd="0" presId="urn:microsoft.com/office/officeart/2005/8/layout/hierarchy3"/>
    <dgm:cxn modelId="{47F5B270-2A50-7149-BFD1-E6AF476C559A}" type="presOf" srcId="{DEE5C5F2-2BFE-42D8-8B11-0A41EF57C261}" destId="{BC1D15F2-C2AC-46C2-89D2-BA8E6FBC32D9}" srcOrd="0" destOrd="0" presId="urn:microsoft.com/office/officeart/2005/8/layout/hierarchy3"/>
    <dgm:cxn modelId="{D58D8CAC-7A3C-9942-897B-E4E288BD30BB}" type="presParOf" srcId="{B3BD2770-FDD9-4A8C-BAE7-80525B3FFA39}" destId="{EBE53580-CCC6-4F54-B005-77F9D7D4EBF9}" srcOrd="0" destOrd="0" presId="urn:microsoft.com/office/officeart/2005/8/layout/hierarchy3"/>
    <dgm:cxn modelId="{4DA5A500-A244-B546-993D-71D32A92F8ED}" type="presParOf" srcId="{EBE53580-CCC6-4F54-B005-77F9D7D4EBF9}" destId="{35C96291-0C93-4C00-BD9E-D38B32C3B137}" srcOrd="0" destOrd="0" presId="urn:microsoft.com/office/officeart/2005/8/layout/hierarchy3"/>
    <dgm:cxn modelId="{3D0103EF-719E-434A-8FB7-E4FB84CB7F07}" type="presParOf" srcId="{35C96291-0C93-4C00-BD9E-D38B32C3B137}" destId="{8DB904E9-869D-46E3-956B-7D0C238D4184}" srcOrd="0" destOrd="0" presId="urn:microsoft.com/office/officeart/2005/8/layout/hierarchy3"/>
    <dgm:cxn modelId="{11C00EAE-CB27-8F49-976E-919D57398193}" type="presParOf" srcId="{35C96291-0C93-4C00-BD9E-D38B32C3B137}" destId="{E4F2580E-763B-40C1-9C12-84E9DEE585DD}" srcOrd="1" destOrd="0" presId="urn:microsoft.com/office/officeart/2005/8/layout/hierarchy3"/>
    <dgm:cxn modelId="{CE9BDA67-6A70-5F42-A703-FE5622AE5A02}" type="presParOf" srcId="{EBE53580-CCC6-4F54-B005-77F9D7D4EBF9}" destId="{04CE4D7F-8180-4E9D-BAAD-0F91F8216A7F}" srcOrd="1" destOrd="0" presId="urn:microsoft.com/office/officeart/2005/8/layout/hierarchy3"/>
    <dgm:cxn modelId="{0E0A4D86-7E57-4D47-8737-E527CF40122D}" type="presParOf" srcId="{04CE4D7F-8180-4E9D-BAAD-0F91F8216A7F}" destId="{BC1D15F2-C2AC-46C2-89D2-BA8E6FBC32D9}" srcOrd="0" destOrd="0" presId="urn:microsoft.com/office/officeart/2005/8/layout/hierarchy3"/>
    <dgm:cxn modelId="{EBAD47B7-DD82-A34C-91B1-B5A507A4318D}" type="presParOf" srcId="{04CE4D7F-8180-4E9D-BAAD-0F91F8216A7F}" destId="{C82DB6ED-0B87-418D-92BA-4970B0396DEC}" srcOrd="1" destOrd="0" presId="urn:microsoft.com/office/officeart/2005/8/layout/hierarchy3"/>
    <dgm:cxn modelId="{328D2670-770D-2041-AFF4-1565CA5170E8}" type="presParOf" srcId="{04CE4D7F-8180-4E9D-BAAD-0F91F8216A7F}" destId="{DF4F0985-C028-46CC-BA82-F60691D3E0D6}" srcOrd="2" destOrd="0" presId="urn:microsoft.com/office/officeart/2005/8/layout/hierarchy3"/>
    <dgm:cxn modelId="{1A9C3689-8C6B-E146-A414-CBEF6BEBA437}" type="presParOf" srcId="{04CE4D7F-8180-4E9D-BAAD-0F91F8216A7F}" destId="{6C40305E-1B17-4A4A-B89D-0A848A22CEB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4A0E03-D140-4E3B-9226-0E0C90890F0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d-ID"/>
        </a:p>
      </dgm:t>
    </dgm:pt>
    <dgm:pt modelId="{39ADDAEB-011B-4B93-A161-B121457381D4}">
      <dgm:prSet phldrT="[Text]"/>
      <dgm:spPr/>
      <dgm:t>
        <a:bodyPr/>
        <a:lstStyle/>
        <a:p>
          <a:r>
            <a:rPr lang="id-ID" dirty="0" smtClean="0"/>
            <a:t>kuota</a:t>
          </a:r>
          <a:endParaRPr lang="id-ID" dirty="0"/>
        </a:p>
      </dgm:t>
    </dgm:pt>
    <dgm:pt modelId="{3C8B7A68-A161-40F6-9852-347BD7AA2D84}" type="parTrans" cxnId="{989AF09B-1EB5-4F12-82F1-B343C4094117}">
      <dgm:prSet/>
      <dgm:spPr/>
      <dgm:t>
        <a:bodyPr/>
        <a:lstStyle/>
        <a:p>
          <a:endParaRPr lang="id-ID"/>
        </a:p>
      </dgm:t>
    </dgm:pt>
    <dgm:pt modelId="{130C2F94-15F5-49A9-B333-808E6D38AA43}" type="sibTrans" cxnId="{989AF09B-1EB5-4F12-82F1-B343C4094117}">
      <dgm:prSet/>
      <dgm:spPr/>
      <dgm:t>
        <a:bodyPr/>
        <a:lstStyle/>
        <a:p>
          <a:endParaRPr lang="id-ID"/>
        </a:p>
      </dgm:t>
    </dgm:pt>
    <dgm:pt modelId="{1A3E7F47-6875-49FC-801B-BF61EA6E7EDA}">
      <dgm:prSet phldrT="[Text]"/>
      <dgm:spPr/>
      <dgm:t>
        <a:bodyPr/>
        <a:lstStyle/>
        <a:p>
          <a:r>
            <a:rPr lang="id-ID" dirty="0" smtClean="0"/>
            <a:t>kuota murni</a:t>
          </a:r>
          <a:endParaRPr lang="id-ID" dirty="0"/>
        </a:p>
      </dgm:t>
    </dgm:pt>
    <dgm:pt modelId="{EEE42565-3075-44A9-9EB5-B5EA56FBFED2}" type="parTrans" cxnId="{5CA5EF49-0F41-43B3-AD58-C42D006D64F4}">
      <dgm:prSet/>
      <dgm:spPr/>
      <dgm:t>
        <a:bodyPr/>
        <a:lstStyle/>
        <a:p>
          <a:endParaRPr lang="id-ID"/>
        </a:p>
      </dgm:t>
    </dgm:pt>
    <dgm:pt modelId="{817AB29B-CD8D-4AAF-980F-21095E21199F}" type="sibTrans" cxnId="{5CA5EF49-0F41-43B3-AD58-C42D006D64F4}">
      <dgm:prSet/>
      <dgm:spPr/>
      <dgm:t>
        <a:bodyPr/>
        <a:lstStyle/>
        <a:p>
          <a:endParaRPr lang="id-ID"/>
        </a:p>
      </dgm:t>
    </dgm:pt>
    <dgm:pt modelId="{8AE26D52-F3F6-4AE2-B1FC-D5F8C34A513D}">
      <dgm:prSet phldrT="[Text]"/>
      <dgm:spPr/>
      <dgm:t>
        <a:bodyPr/>
        <a:lstStyle/>
        <a:p>
          <a:r>
            <a:rPr lang="id-ID" dirty="0" smtClean="0"/>
            <a:t>kuota Drop</a:t>
          </a:r>
          <a:endParaRPr lang="id-ID" dirty="0"/>
        </a:p>
      </dgm:t>
    </dgm:pt>
    <dgm:pt modelId="{8120F2B7-CEA0-4558-8F77-7665E2803986}" type="parTrans" cxnId="{3E0870FE-8200-4B50-819D-A7B69FF074D7}">
      <dgm:prSet/>
      <dgm:spPr/>
      <dgm:t>
        <a:bodyPr/>
        <a:lstStyle/>
        <a:p>
          <a:endParaRPr lang="id-ID"/>
        </a:p>
      </dgm:t>
    </dgm:pt>
    <dgm:pt modelId="{02F28A8D-3950-47AF-AC89-3C3C0AF8B728}" type="sibTrans" cxnId="{3E0870FE-8200-4B50-819D-A7B69FF074D7}">
      <dgm:prSet/>
      <dgm:spPr/>
      <dgm:t>
        <a:bodyPr/>
        <a:lstStyle/>
        <a:p>
          <a:endParaRPr lang="id-ID"/>
        </a:p>
      </dgm:t>
    </dgm:pt>
    <dgm:pt modelId="{DE720E9C-7D28-45B5-97A6-363C9703A566}">
      <dgm:prSet phldrT="[Text]"/>
      <dgm:spPr/>
      <dgm:t>
        <a:bodyPr/>
        <a:lstStyle/>
        <a:p>
          <a:r>
            <a:rPr lang="id-ID" dirty="0" smtClean="0"/>
            <a:t>divisor</a:t>
          </a:r>
          <a:endParaRPr lang="id-ID" dirty="0"/>
        </a:p>
      </dgm:t>
    </dgm:pt>
    <dgm:pt modelId="{29668264-1DC5-4DF5-B47A-527FE14EB1DA}" type="parTrans" cxnId="{F5A2486C-40E3-4484-84C9-9E7909BEC9E2}">
      <dgm:prSet/>
      <dgm:spPr/>
      <dgm:t>
        <a:bodyPr/>
        <a:lstStyle/>
        <a:p>
          <a:endParaRPr lang="id-ID"/>
        </a:p>
      </dgm:t>
    </dgm:pt>
    <dgm:pt modelId="{B54F2A43-774F-45DA-B336-32CD85A574B7}" type="sibTrans" cxnId="{F5A2486C-40E3-4484-84C9-9E7909BEC9E2}">
      <dgm:prSet/>
      <dgm:spPr/>
      <dgm:t>
        <a:bodyPr/>
        <a:lstStyle/>
        <a:p>
          <a:endParaRPr lang="id-ID"/>
        </a:p>
      </dgm:t>
    </dgm:pt>
    <dgm:pt modelId="{412D08AF-CE24-426E-A46A-46A08E7C5EB3}">
      <dgm:prSet phldrT="[Text]"/>
      <dgm:spPr/>
      <dgm:t>
        <a:bodyPr/>
        <a:lstStyle/>
        <a:p>
          <a:r>
            <a:rPr lang="id-ID" dirty="0" smtClean="0"/>
            <a:t>divisor d’Hondt</a:t>
          </a:r>
          <a:endParaRPr lang="id-ID" dirty="0"/>
        </a:p>
      </dgm:t>
    </dgm:pt>
    <dgm:pt modelId="{9F9C0206-13BA-4554-A01E-84CB15F7BAB1}" type="parTrans" cxnId="{9C3EBCA8-3432-4294-9C30-D3FD7EEA0920}">
      <dgm:prSet/>
      <dgm:spPr/>
      <dgm:t>
        <a:bodyPr/>
        <a:lstStyle/>
        <a:p>
          <a:endParaRPr lang="id-ID"/>
        </a:p>
      </dgm:t>
    </dgm:pt>
    <dgm:pt modelId="{F3A56038-ACEC-4972-86C9-9FDFF26D3B1D}" type="sibTrans" cxnId="{9C3EBCA8-3432-4294-9C30-D3FD7EEA0920}">
      <dgm:prSet/>
      <dgm:spPr/>
      <dgm:t>
        <a:bodyPr/>
        <a:lstStyle/>
        <a:p>
          <a:endParaRPr lang="id-ID"/>
        </a:p>
      </dgm:t>
    </dgm:pt>
    <dgm:pt modelId="{9CE1C031-3BB9-4066-A1DE-7A1808308EDB}">
      <dgm:prSet phldrT="[Text]"/>
      <dgm:spPr/>
      <dgm:t>
        <a:bodyPr/>
        <a:lstStyle/>
        <a:p>
          <a:r>
            <a:rPr lang="id-ID" dirty="0" smtClean="0"/>
            <a:t>divisor Webster</a:t>
          </a:r>
          <a:endParaRPr lang="id-ID" dirty="0"/>
        </a:p>
      </dgm:t>
    </dgm:pt>
    <dgm:pt modelId="{0286D232-BF0A-401C-B284-B2E488C63FC5}" type="parTrans" cxnId="{728A2C0E-639B-4185-9BA7-48099F57F9E6}">
      <dgm:prSet/>
      <dgm:spPr/>
      <dgm:t>
        <a:bodyPr/>
        <a:lstStyle/>
        <a:p>
          <a:endParaRPr lang="id-ID"/>
        </a:p>
      </dgm:t>
    </dgm:pt>
    <dgm:pt modelId="{19282DB7-473B-4F27-9330-1B8BD3394517}" type="sibTrans" cxnId="{728A2C0E-639B-4185-9BA7-48099F57F9E6}">
      <dgm:prSet/>
      <dgm:spPr/>
      <dgm:t>
        <a:bodyPr/>
        <a:lstStyle/>
        <a:p>
          <a:endParaRPr lang="id-ID"/>
        </a:p>
      </dgm:t>
    </dgm:pt>
    <dgm:pt modelId="{88E8232F-F703-4DCD-B692-597730CB696C}" type="pres">
      <dgm:prSet presAssocID="{7B4A0E03-D140-4E3B-9226-0E0C90890F0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863B7032-56F8-4C53-B74C-922C903795F7}" type="pres">
      <dgm:prSet presAssocID="{39ADDAEB-011B-4B93-A161-B121457381D4}" presName="root" presStyleCnt="0"/>
      <dgm:spPr/>
    </dgm:pt>
    <dgm:pt modelId="{EC453D85-A85F-4F3F-8178-E4CFF8DAC937}" type="pres">
      <dgm:prSet presAssocID="{39ADDAEB-011B-4B93-A161-B121457381D4}" presName="rootComposite" presStyleCnt="0"/>
      <dgm:spPr/>
    </dgm:pt>
    <dgm:pt modelId="{B265A7A2-861F-4C34-A35C-A50427A74EC6}" type="pres">
      <dgm:prSet presAssocID="{39ADDAEB-011B-4B93-A161-B121457381D4}" presName="rootText" presStyleLbl="node1" presStyleIdx="0" presStyleCnt="2"/>
      <dgm:spPr/>
      <dgm:t>
        <a:bodyPr/>
        <a:lstStyle/>
        <a:p>
          <a:endParaRPr lang="id-ID"/>
        </a:p>
      </dgm:t>
    </dgm:pt>
    <dgm:pt modelId="{3D7E28C5-08EE-41C8-90FE-23BA23E502A4}" type="pres">
      <dgm:prSet presAssocID="{39ADDAEB-011B-4B93-A161-B121457381D4}" presName="rootConnector" presStyleLbl="node1" presStyleIdx="0" presStyleCnt="2"/>
      <dgm:spPr/>
      <dgm:t>
        <a:bodyPr/>
        <a:lstStyle/>
        <a:p>
          <a:endParaRPr lang="id-ID"/>
        </a:p>
      </dgm:t>
    </dgm:pt>
    <dgm:pt modelId="{90697D5A-0564-44C3-967B-3677A23B7C14}" type="pres">
      <dgm:prSet presAssocID="{39ADDAEB-011B-4B93-A161-B121457381D4}" presName="childShape" presStyleCnt="0"/>
      <dgm:spPr/>
    </dgm:pt>
    <dgm:pt modelId="{7A82B672-EBEE-4523-80E4-B491ECF7B223}" type="pres">
      <dgm:prSet presAssocID="{EEE42565-3075-44A9-9EB5-B5EA56FBFED2}" presName="Name13" presStyleLbl="parChTrans1D2" presStyleIdx="0" presStyleCnt="4"/>
      <dgm:spPr/>
      <dgm:t>
        <a:bodyPr/>
        <a:lstStyle/>
        <a:p>
          <a:endParaRPr lang="id-ID"/>
        </a:p>
      </dgm:t>
    </dgm:pt>
    <dgm:pt modelId="{AC00C75E-683B-4FD4-883A-3B2EB38495F9}" type="pres">
      <dgm:prSet presAssocID="{1A3E7F47-6875-49FC-801B-BF61EA6E7EDA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F0CA9E1-4342-455E-B551-E57F7FC0F909}" type="pres">
      <dgm:prSet presAssocID="{8120F2B7-CEA0-4558-8F77-7665E2803986}" presName="Name13" presStyleLbl="parChTrans1D2" presStyleIdx="1" presStyleCnt="4"/>
      <dgm:spPr/>
      <dgm:t>
        <a:bodyPr/>
        <a:lstStyle/>
        <a:p>
          <a:endParaRPr lang="id-ID"/>
        </a:p>
      </dgm:t>
    </dgm:pt>
    <dgm:pt modelId="{2F0E1E25-9752-453B-8CFE-8B9E7CA0D9F6}" type="pres">
      <dgm:prSet presAssocID="{8AE26D52-F3F6-4AE2-B1FC-D5F8C34A513D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C8C17D7-A1A5-4EB9-98A5-5863211D40F7}" type="pres">
      <dgm:prSet presAssocID="{DE720E9C-7D28-45B5-97A6-363C9703A566}" presName="root" presStyleCnt="0"/>
      <dgm:spPr/>
    </dgm:pt>
    <dgm:pt modelId="{C1621751-43C5-458B-8F3D-FC8DD77293AE}" type="pres">
      <dgm:prSet presAssocID="{DE720E9C-7D28-45B5-97A6-363C9703A566}" presName="rootComposite" presStyleCnt="0"/>
      <dgm:spPr/>
    </dgm:pt>
    <dgm:pt modelId="{ACC2E432-84B3-4E2D-B932-140DBB017B5F}" type="pres">
      <dgm:prSet presAssocID="{DE720E9C-7D28-45B5-97A6-363C9703A566}" presName="rootText" presStyleLbl="node1" presStyleIdx="1" presStyleCnt="2"/>
      <dgm:spPr/>
      <dgm:t>
        <a:bodyPr/>
        <a:lstStyle/>
        <a:p>
          <a:endParaRPr lang="id-ID"/>
        </a:p>
      </dgm:t>
    </dgm:pt>
    <dgm:pt modelId="{6DB87ACF-B0E1-4EDA-9D1C-3F6C5D624EE9}" type="pres">
      <dgm:prSet presAssocID="{DE720E9C-7D28-45B5-97A6-363C9703A566}" presName="rootConnector" presStyleLbl="node1" presStyleIdx="1" presStyleCnt="2"/>
      <dgm:spPr/>
      <dgm:t>
        <a:bodyPr/>
        <a:lstStyle/>
        <a:p>
          <a:endParaRPr lang="id-ID"/>
        </a:p>
      </dgm:t>
    </dgm:pt>
    <dgm:pt modelId="{8FB69635-22E5-4D8F-8730-5B5A923C3334}" type="pres">
      <dgm:prSet presAssocID="{DE720E9C-7D28-45B5-97A6-363C9703A566}" presName="childShape" presStyleCnt="0"/>
      <dgm:spPr/>
    </dgm:pt>
    <dgm:pt modelId="{E50FAFB3-BC92-491E-8925-50BBB3A330EF}" type="pres">
      <dgm:prSet presAssocID="{9F9C0206-13BA-4554-A01E-84CB15F7BAB1}" presName="Name13" presStyleLbl="parChTrans1D2" presStyleIdx="2" presStyleCnt="4"/>
      <dgm:spPr/>
      <dgm:t>
        <a:bodyPr/>
        <a:lstStyle/>
        <a:p>
          <a:endParaRPr lang="id-ID"/>
        </a:p>
      </dgm:t>
    </dgm:pt>
    <dgm:pt modelId="{156AF659-D5F7-488F-B823-EE8182D1DC14}" type="pres">
      <dgm:prSet presAssocID="{412D08AF-CE24-426E-A46A-46A08E7C5EB3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35F7DD9-6A9D-4FBF-B796-78E57B7F62F0}" type="pres">
      <dgm:prSet presAssocID="{0286D232-BF0A-401C-B284-B2E488C63FC5}" presName="Name13" presStyleLbl="parChTrans1D2" presStyleIdx="3" presStyleCnt="4"/>
      <dgm:spPr/>
      <dgm:t>
        <a:bodyPr/>
        <a:lstStyle/>
        <a:p>
          <a:endParaRPr lang="id-ID"/>
        </a:p>
      </dgm:t>
    </dgm:pt>
    <dgm:pt modelId="{BB259A1D-CD65-4FA0-A73A-77BED7B8E0C1}" type="pres">
      <dgm:prSet presAssocID="{9CE1C031-3BB9-4066-A1DE-7A1808308EDB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9C50D51-03DC-0747-9009-169081297DB9}" type="presOf" srcId="{8120F2B7-CEA0-4558-8F77-7665E2803986}" destId="{7F0CA9E1-4342-455E-B551-E57F7FC0F909}" srcOrd="0" destOrd="0" presId="urn:microsoft.com/office/officeart/2005/8/layout/hierarchy3"/>
    <dgm:cxn modelId="{C602B307-F8EB-4D48-8554-CC27C6A5A4E1}" type="presOf" srcId="{DE720E9C-7D28-45B5-97A6-363C9703A566}" destId="{6DB87ACF-B0E1-4EDA-9D1C-3F6C5D624EE9}" srcOrd="1" destOrd="0" presId="urn:microsoft.com/office/officeart/2005/8/layout/hierarchy3"/>
    <dgm:cxn modelId="{D95E8EBF-069E-8744-8085-78B6C1874190}" type="presOf" srcId="{1A3E7F47-6875-49FC-801B-BF61EA6E7EDA}" destId="{AC00C75E-683B-4FD4-883A-3B2EB38495F9}" srcOrd="0" destOrd="0" presId="urn:microsoft.com/office/officeart/2005/8/layout/hierarchy3"/>
    <dgm:cxn modelId="{923E1676-7495-9F4C-9EB4-65BED158CB60}" type="presOf" srcId="{DE720E9C-7D28-45B5-97A6-363C9703A566}" destId="{ACC2E432-84B3-4E2D-B932-140DBB017B5F}" srcOrd="0" destOrd="0" presId="urn:microsoft.com/office/officeart/2005/8/layout/hierarchy3"/>
    <dgm:cxn modelId="{571D7F78-662C-8A46-AB05-461FC0050516}" type="presOf" srcId="{9CE1C031-3BB9-4066-A1DE-7A1808308EDB}" destId="{BB259A1D-CD65-4FA0-A73A-77BED7B8E0C1}" srcOrd="0" destOrd="0" presId="urn:microsoft.com/office/officeart/2005/8/layout/hierarchy3"/>
    <dgm:cxn modelId="{4DEB259B-8C4D-404D-A22F-13AACD5C8961}" type="presOf" srcId="{7B4A0E03-D140-4E3B-9226-0E0C90890F0D}" destId="{88E8232F-F703-4DCD-B692-597730CB696C}" srcOrd="0" destOrd="0" presId="urn:microsoft.com/office/officeart/2005/8/layout/hierarchy3"/>
    <dgm:cxn modelId="{989AF09B-1EB5-4F12-82F1-B343C4094117}" srcId="{7B4A0E03-D140-4E3B-9226-0E0C90890F0D}" destId="{39ADDAEB-011B-4B93-A161-B121457381D4}" srcOrd="0" destOrd="0" parTransId="{3C8B7A68-A161-40F6-9852-347BD7AA2D84}" sibTransId="{130C2F94-15F5-49A9-B333-808E6D38AA43}"/>
    <dgm:cxn modelId="{3611CE42-BF84-6B4C-B78A-68A821896EB4}" type="presOf" srcId="{39ADDAEB-011B-4B93-A161-B121457381D4}" destId="{B265A7A2-861F-4C34-A35C-A50427A74EC6}" srcOrd="0" destOrd="0" presId="urn:microsoft.com/office/officeart/2005/8/layout/hierarchy3"/>
    <dgm:cxn modelId="{366048AE-CDE9-374A-90D0-D872D30B6488}" type="presOf" srcId="{0286D232-BF0A-401C-B284-B2E488C63FC5}" destId="{B35F7DD9-6A9D-4FBF-B796-78E57B7F62F0}" srcOrd="0" destOrd="0" presId="urn:microsoft.com/office/officeart/2005/8/layout/hierarchy3"/>
    <dgm:cxn modelId="{BEB53F59-1F80-334A-9609-FEC8AF1667E7}" type="presOf" srcId="{412D08AF-CE24-426E-A46A-46A08E7C5EB3}" destId="{156AF659-D5F7-488F-B823-EE8182D1DC14}" srcOrd="0" destOrd="0" presId="urn:microsoft.com/office/officeart/2005/8/layout/hierarchy3"/>
    <dgm:cxn modelId="{423B372A-830B-DA40-9EB7-330DA216C615}" type="presOf" srcId="{8AE26D52-F3F6-4AE2-B1FC-D5F8C34A513D}" destId="{2F0E1E25-9752-453B-8CFE-8B9E7CA0D9F6}" srcOrd="0" destOrd="0" presId="urn:microsoft.com/office/officeart/2005/8/layout/hierarchy3"/>
    <dgm:cxn modelId="{F5A2486C-40E3-4484-84C9-9E7909BEC9E2}" srcId="{7B4A0E03-D140-4E3B-9226-0E0C90890F0D}" destId="{DE720E9C-7D28-45B5-97A6-363C9703A566}" srcOrd="1" destOrd="0" parTransId="{29668264-1DC5-4DF5-B47A-527FE14EB1DA}" sibTransId="{B54F2A43-774F-45DA-B336-32CD85A574B7}"/>
    <dgm:cxn modelId="{50E7ACB1-6CE8-1C46-93A7-43530E8B3072}" type="presOf" srcId="{39ADDAEB-011B-4B93-A161-B121457381D4}" destId="{3D7E28C5-08EE-41C8-90FE-23BA23E502A4}" srcOrd="1" destOrd="0" presId="urn:microsoft.com/office/officeart/2005/8/layout/hierarchy3"/>
    <dgm:cxn modelId="{6668CDC5-9AC4-C14A-9026-4D6E7C3A643C}" type="presOf" srcId="{EEE42565-3075-44A9-9EB5-B5EA56FBFED2}" destId="{7A82B672-EBEE-4523-80E4-B491ECF7B223}" srcOrd="0" destOrd="0" presId="urn:microsoft.com/office/officeart/2005/8/layout/hierarchy3"/>
    <dgm:cxn modelId="{5CA5EF49-0F41-43B3-AD58-C42D006D64F4}" srcId="{39ADDAEB-011B-4B93-A161-B121457381D4}" destId="{1A3E7F47-6875-49FC-801B-BF61EA6E7EDA}" srcOrd="0" destOrd="0" parTransId="{EEE42565-3075-44A9-9EB5-B5EA56FBFED2}" sibTransId="{817AB29B-CD8D-4AAF-980F-21095E21199F}"/>
    <dgm:cxn modelId="{2938F16A-57A1-D54C-A610-269ACE89485C}" type="presOf" srcId="{9F9C0206-13BA-4554-A01E-84CB15F7BAB1}" destId="{E50FAFB3-BC92-491E-8925-50BBB3A330EF}" srcOrd="0" destOrd="0" presId="urn:microsoft.com/office/officeart/2005/8/layout/hierarchy3"/>
    <dgm:cxn modelId="{3E0870FE-8200-4B50-819D-A7B69FF074D7}" srcId="{39ADDAEB-011B-4B93-A161-B121457381D4}" destId="{8AE26D52-F3F6-4AE2-B1FC-D5F8C34A513D}" srcOrd="1" destOrd="0" parTransId="{8120F2B7-CEA0-4558-8F77-7665E2803986}" sibTransId="{02F28A8D-3950-47AF-AC89-3C3C0AF8B728}"/>
    <dgm:cxn modelId="{728A2C0E-639B-4185-9BA7-48099F57F9E6}" srcId="{DE720E9C-7D28-45B5-97A6-363C9703A566}" destId="{9CE1C031-3BB9-4066-A1DE-7A1808308EDB}" srcOrd="1" destOrd="0" parTransId="{0286D232-BF0A-401C-B284-B2E488C63FC5}" sibTransId="{19282DB7-473B-4F27-9330-1B8BD3394517}"/>
    <dgm:cxn modelId="{9C3EBCA8-3432-4294-9C30-D3FD7EEA0920}" srcId="{DE720E9C-7D28-45B5-97A6-363C9703A566}" destId="{412D08AF-CE24-426E-A46A-46A08E7C5EB3}" srcOrd="0" destOrd="0" parTransId="{9F9C0206-13BA-4554-A01E-84CB15F7BAB1}" sibTransId="{F3A56038-ACEC-4972-86C9-9FDFF26D3B1D}"/>
    <dgm:cxn modelId="{96EB9433-6FDF-1E46-A573-DB3044EAB8AE}" type="presParOf" srcId="{88E8232F-F703-4DCD-B692-597730CB696C}" destId="{863B7032-56F8-4C53-B74C-922C903795F7}" srcOrd="0" destOrd="0" presId="urn:microsoft.com/office/officeart/2005/8/layout/hierarchy3"/>
    <dgm:cxn modelId="{AB9D3106-3242-134F-A76A-5B52B79F29A4}" type="presParOf" srcId="{863B7032-56F8-4C53-B74C-922C903795F7}" destId="{EC453D85-A85F-4F3F-8178-E4CFF8DAC937}" srcOrd="0" destOrd="0" presId="urn:microsoft.com/office/officeart/2005/8/layout/hierarchy3"/>
    <dgm:cxn modelId="{81CB0074-7CF6-494A-88F3-D441DACC5276}" type="presParOf" srcId="{EC453D85-A85F-4F3F-8178-E4CFF8DAC937}" destId="{B265A7A2-861F-4C34-A35C-A50427A74EC6}" srcOrd="0" destOrd="0" presId="urn:microsoft.com/office/officeart/2005/8/layout/hierarchy3"/>
    <dgm:cxn modelId="{D1F1BDA7-EE89-EE4E-8B0C-A1EC6725AEE6}" type="presParOf" srcId="{EC453D85-A85F-4F3F-8178-E4CFF8DAC937}" destId="{3D7E28C5-08EE-41C8-90FE-23BA23E502A4}" srcOrd="1" destOrd="0" presId="urn:microsoft.com/office/officeart/2005/8/layout/hierarchy3"/>
    <dgm:cxn modelId="{C5CB0A1E-6454-5849-99BF-F43A45EB39C6}" type="presParOf" srcId="{863B7032-56F8-4C53-B74C-922C903795F7}" destId="{90697D5A-0564-44C3-967B-3677A23B7C14}" srcOrd="1" destOrd="0" presId="urn:microsoft.com/office/officeart/2005/8/layout/hierarchy3"/>
    <dgm:cxn modelId="{A625F503-5911-2D45-808C-5C5ECE7FA2A1}" type="presParOf" srcId="{90697D5A-0564-44C3-967B-3677A23B7C14}" destId="{7A82B672-EBEE-4523-80E4-B491ECF7B223}" srcOrd="0" destOrd="0" presId="urn:microsoft.com/office/officeart/2005/8/layout/hierarchy3"/>
    <dgm:cxn modelId="{652EAA98-F746-3148-A453-54562033C0E3}" type="presParOf" srcId="{90697D5A-0564-44C3-967B-3677A23B7C14}" destId="{AC00C75E-683B-4FD4-883A-3B2EB38495F9}" srcOrd="1" destOrd="0" presId="urn:microsoft.com/office/officeart/2005/8/layout/hierarchy3"/>
    <dgm:cxn modelId="{04DAC4F1-29AF-5846-914C-A14BE302AFDC}" type="presParOf" srcId="{90697D5A-0564-44C3-967B-3677A23B7C14}" destId="{7F0CA9E1-4342-455E-B551-E57F7FC0F909}" srcOrd="2" destOrd="0" presId="urn:microsoft.com/office/officeart/2005/8/layout/hierarchy3"/>
    <dgm:cxn modelId="{21650F10-35DA-E249-B875-474605DDACD7}" type="presParOf" srcId="{90697D5A-0564-44C3-967B-3677A23B7C14}" destId="{2F0E1E25-9752-453B-8CFE-8B9E7CA0D9F6}" srcOrd="3" destOrd="0" presId="urn:microsoft.com/office/officeart/2005/8/layout/hierarchy3"/>
    <dgm:cxn modelId="{31DF9902-26CA-4848-BE45-50F4153554C0}" type="presParOf" srcId="{88E8232F-F703-4DCD-B692-597730CB696C}" destId="{EC8C17D7-A1A5-4EB9-98A5-5863211D40F7}" srcOrd="1" destOrd="0" presId="urn:microsoft.com/office/officeart/2005/8/layout/hierarchy3"/>
    <dgm:cxn modelId="{6BD05BCA-69EF-CC45-A5FE-29AC4207F5C8}" type="presParOf" srcId="{EC8C17D7-A1A5-4EB9-98A5-5863211D40F7}" destId="{C1621751-43C5-458B-8F3D-FC8DD77293AE}" srcOrd="0" destOrd="0" presId="urn:microsoft.com/office/officeart/2005/8/layout/hierarchy3"/>
    <dgm:cxn modelId="{96EC0721-E96C-7349-887A-3402C5280198}" type="presParOf" srcId="{C1621751-43C5-458B-8F3D-FC8DD77293AE}" destId="{ACC2E432-84B3-4E2D-B932-140DBB017B5F}" srcOrd="0" destOrd="0" presId="urn:microsoft.com/office/officeart/2005/8/layout/hierarchy3"/>
    <dgm:cxn modelId="{B9AFB737-07C7-6645-8620-8067C28CDB21}" type="presParOf" srcId="{C1621751-43C5-458B-8F3D-FC8DD77293AE}" destId="{6DB87ACF-B0E1-4EDA-9D1C-3F6C5D624EE9}" srcOrd="1" destOrd="0" presId="urn:microsoft.com/office/officeart/2005/8/layout/hierarchy3"/>
    <dgm:cxn modelId="{13DD4FC9-3C27-EA44-B7D4-E4F64B4DE079}" type="presParOf" srcId="{EC8C17D7-A1A5-4EB9-98A5-5863211D40F7}" destId="{8FB69635-22E5-4D8F-8730-5B5A923C3334}" srcOrd="1" destOrd="0" presId="urn:microsoft.com/office/officeart/2005/8/layout/hierarchy3"/>
    <dgm:cxn modelId="{2FB64633-26AF-EE44-8A6A-6DC2E6F28AEF}" type="presParOf" srcId="{8FB69635-22E5-4D8F-8730-5B5A923C3334}" destId="{E50FAFB3-BC92-491E-8925-50BBB3A330EF}" srcOrd="0" destOrd="0" presId="urn:microsoft.com/office/officeart/2005/8/layout/hierarchy3"/>
    <dgm:cxn modelId="{E86C4A04-2D71-3D45-B281-BFE4BD7D0E9F}" type="presParOf" srcId="{8FB69635-22E5-4D8F-8730-5B5A923C3334}" destId="{156AF659-D5F7-488F-B823-EE8182D1DC14}" srcOrd="1" destOrd="0" presId="urn:microsoft.com/office/officeart/2005/8/layout/hierarchy3"/>
    <dgm:cxn modelId="{FF919714-94DE-8543-AF44-C419D3D7DF0C}" type="presParOf" srcId="{8FB69635-22E5-4D8F-8730-5B5A923C3334}" destId="{B35F7DD9-6A9D-4FBF-B796-78E57B7F62F0}" srcOrd="2" destOrd="0" presId="urn:microsoft.com/office/officeart/2005/8/layout/hierarchy3"/>
    <dgm:cxn modelId="{4E0D59BC-A3AA-2A48-A090-8A0BEA361FD4}" type="presParOf" srcId="{8FB69635-22E5-4D8F-8730-5B5A923C3334}" destId="{BB259A1D-CD65-4FA0-A73A-77BED7B8E0C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904E9-869D-46E3-956B-7D0C238D4184}">
      <dsp:nvSpPr>
        <dsp:cNvPr id="0" name=""/>
        <dsp:cNvSpPr/>
      </dsp:nvSpPr>
      <dsp:spPr>
        <a:xfrm>
          <a:off x="362349" y="117"/>
          <a:ext cx="3061485" cy="153074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5400" kern="1200" dirty="0" smtClean="0"/>
            <a:t>mayoritas</a:t>
          </a:r>
          <a:endParaRPr lang="id-ID" sz="5400" kern="1200" dirty="0"/>
        </a:p>
      </dsp:txBody>
      <dsp:txXfrm>
        <a:off x="407183" y="44951"/>
        <a:ext cx="2971817" cy="1441074"/>
      </dsp:txXfrm>
    </dsp:sp>
    <dsp:sp modelId="{BC1D15F2-C2AC-46C2-89D2-BA8E6FBC32D9}">
      <dsp:nvSpPr>
        <dsp:cNvPr id="0" name=""/>
        <dsp:cNvSpPr/>
      </dsp:nvSpPr>
      <dsp:spPr>
        <a:xfrm>
          <a:off x="668498" y="1530859"/>
          <a:ext cx="306148" cy="1148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8057"/>
              </a:lnTo>
              <a:lnTo>
                <a:pt x="306148" y="114805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2DB6ED-0B87-418D-92BA-4970B0396DEC}">
      <dsp:nvSpPr>
        <dsp:cNvPr id="0" name=""/>
        <dsp:cNvSpPr/>
      </dsp:nvSpPr>
      <dsp:spPr>
        <a:xfrm>
          <a:off x="974646" y="1913545"/>
          <a:ext cx="2449188" cy="15307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200" kern="1200" dirty="0" smtClean="0"/>
            <a:t>mayoritas mutlak</a:t>
          </a:r>
          <a:endParaRPr lang="id-ID" sz="4200" kern="1200" dirty="0"/>
        </a:p>
      </dsp:txBody>
      <dsp:txXfrm>
        <a:off x="1019480" y="1958379"/>
        <a:ext cx="2359520" cy="1441074"/>
      </dsp:txXfrm>
    </dsp:sp>
    <dsp:sp modelId="{DF4F0985-C028-46CC-BA82-F60691D3E0D6}">
      <dsp:nvSpPr>
        <dsp:cNvPr id="0" name=""/>
        <dsp:cNvSpPr/>
      </dsp:nvSpPr>
      <dsp:spPr>
        <a:xfrm>
          <a:off x="668498" y="1530859"/>
          <a:ext cx="306148" cy="30614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61485"/>
              </a:lnTo>
              <a:lnTo>
                <a:pt x="306148" y="306148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40305E-1B17-4A4A-B89D-0A848A22CEB9}">
      <dsp:nvSpPr>
        <dsp:cNvPr id="0" name=""/>
        <dsp:cNvSpPr/>
      </dsp:nvSpPr>
      <dsp:spPr>
        <a:xfrm>
          <a:off x="974646" y="3826974"/>
          <a:ext cx="2449188" cy="15307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53340" rIns="8001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200" kern="1200" dirty="0" smtClean="0"/>
            <a:t>mayoritas pluralitas</a:t>
          </a:r>
          <a:endParaRPr lang="id-ID" sz="4200" kern="1200" dirty="0"/>
        </a:p>
      </dsp:txBody>
      <dsp:txXfrm>
        <a:off x="1019480" y="3871808"/>
        <a:ext cx="2359520" cy="14410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65A7A2-861F-4C34-A35C-A50427A74EC6}">
      <dsp:nvSpPr>
        <dsp:cNvPr id="0" name=""/>
        <dsp:cNvSpPr/>
      </dsp:nvSpPr>
      <dsp:spPr>
        <a:xfrm>
          <a:off x="493" y="357408"/>
          <a:ext cx="1795905" cy="8979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500" kern="1200" dirty="0" smtClean="0"/>
            <a:t>kuota</a:t>
          </a:r>
          <a:endParaRPr lang="id-ID" sz="4500" kern="1200" dirty="0"/>
        </a:p>
      </dsp:txBody>
      <dsp:txXfrm>
        <a:off x="26793" y="383708"/>
        <a:ext cx="1743305" cy="845352"/>
      </dsp:txXfrm>
    </dsp:sp>
    <dsp:sp modelId="{7A82B672-EBEE-4523-80E4-B491ECF7B223}">
      <dsp:nvSpPr>
        <dsp:cNvPr id="0" name=""/>
        <dsp:cNvSpPr/>
      </dsp:nvSpPr>
      <dsp:spPr>
        <a:xfrm>
          <a:off x="180083" y="1255361"/>
          <a:ext cx="179590" cy="6734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3464"/>
              </a:lnTo>
              <a:lnTo>
                <a:pt x="179590" y="67346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00C75E-683B-4FD4-883A-3B2EB38495F9}">
      <dsp:nvSpPr>
        <dsp:cNvPr id="0" name=""/>
        <dsp:cNvSpPr/>
      </dsp:nvSpPr>
      <dsp:spPr>
        <a:xfrm>
          <a:off x="359674" y="1479849"/>
          <a:ext cx="1436724" cy="8979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/>
            <a:t>kuota murni</a:t>
          </a:r>
          <a:endParaRPr lang="id-ID" sz="2700" kern="1200" dirty="0"/>
        </a:p>
      </dsp:txBody>
      <dsp:txXfrm>
        <a:off x="385974" y="1506149"/>
        <a:ext cx="1384124" cy="845352"/>
      </dsp:txXfrm>
    </dsp:sp>
    <dsp:sp modelId="{7F0CA9E1-4342-455E-B551-E57F7FC0F909}">
      <dsp:nvSpPr>
        <dsp:cNvPr id="0" name=""/>
        <dsp:cNvSpPr/>
      </dsp:nvSpPr>
      <dsp:spPr>
        <a:xfrm>
          <a:off x="180083" y="1255361"/>
          <a:ext cx="179590" cy="17959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5905"/>
              </a:lnTo>
              <a:lnTo>
                <a:pt x="179590" y="179590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0E1E25-9752-453B-8CFE-8B9E7CA0D9F6}">
      <dsp:nvSpPr>
        <dsp:cNvPr id="0" name=""/>
        <dsp:cNvSpPr/>
      </dsp:nvSpPr>
      <dsp:spPr>
        <a:xfrm>
          <a:off x="359674" y="2602290"/>
          <a:ext cx="1436724" cy="8979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560507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/>
            <a:t>kuota Drop</a:t>
          </a:r>
          <a:endParaRPr lang="id-ID" sz="2700" kern="1200" dirty="0"/>
        </a:p>
      </dsp:txBody>
      <dsp:txXfrm>
        <a:off x="385974" y="2628590"/>
        <a:ext cx="1384124" cy="845352"/>
      </dsp:txXfrm>
    </dsp:sp>
    <dsp:sp modelId="{ACC2E432-84B3-4E2D-B932-140DBB017B5F}">
      <dsp:nvSpPr>
        <dsp:cNvPr id="0" name=""/>
        <dsp:cNvSpPr/>
      </dsp:nvSpPr>
      <dsp:spPr>
        <a:xfrm>
          <a:off x="2245375" y="357408"/>
          <a:ext cx="1795905" cy="897952"/>
        </a:xfrm>
        <a:prstGeom prst="roundRect">
          <a:avLst>
            <a:gd name="adj" fmla="val 10000"/>
          </a:avLst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500" kern="1200" dirty="0" smtClean="0"/>
            <a:t>divisor</a:t>
          </a:r>
          <a:endParaRPr lang="id-ID" sz="4500" kern="1200" dirty="0"/>
        </a:p>
      </dsp:txBody>
      <dsp:txXfrm>
        <a:off x="2271675" y="383708"/>
        <a:ext cx="1743305" cy="845352"/>
      </dsp:txXfrm>
    </dsp:sp>
    <dsp:sp modelId="{E50FAFB3-BC92-491E-8925-50BBB3A330EF}">
      <dsp:nvSpPr>
        <dsp:cNvPr id="0" name=""/>
        <dsp:cNvSpPr/>
      </dsp:nvSpPr>
      <dsp:spPr>
        <a:xfrm>
          <a:off x="2424966" y="1255361"/>
          <a:ext cx="179590" cy="6734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3464"/>
              </a:lnTo>
              <a:lnTo>
                <a:pt x="179590" y="67346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6AF659-D5F7-488F-B823-EE8182D1DC14}">
      <dsp:nvSpPr>
        <dsp:cNvPr id="0" name=""/>
        <dsp:cNvSpPr/>
      </dsp:nvSpPr>
      <dsp:spPr>
        <a:xfrm>
          <a:off x="2604556" y="1479849"/>
          <a:ext cx="1436724" cy="8979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/>
            <a:t>divisor d’Hondt</a:t>
          </a:r>
          <a:endParaRPr lang="id-ID" sz="2700" kern="1200" dirty="0"/>
        </a:p>
      </dsp:txBody>
      <dsp:txXfrm>
        <a:off x="2630856" y="1506149"/>
        <a:ext cx="1384124" cy="845352"/>
      </dsp:txXfrm>
    </dsp:sp>
    <dsp:sp modelId="{B35F7DD9-6A9D-4FBF-B796-78E57B7F62F0}">
      <dsp:nvSpPr>
        <dsp:cNvPr id="0" name=""/>
        <dsp:cNvSpPr/>
      </dsp:nvSpPr>
      <dsp:spPr>
        <a:xfrm>
          <a:off x="2424966" y="1255361"/>
          <a:ext cx="179590" cy="17959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5905"/>
              </a:lnTo>
              <a:lnTo>
                <a:pt x="179590" y="179590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259A1D-CD65-4FA0-A73A-77BED7B8E0C1}">
      <dsp:nvSpPr>
        <dsp:cNvPr id="0" name=""/>
        <dsp:cNvSpPr/>
      </dsp:nvSpPr>
      <dsp:spPr>
        <a:xfrm>
          <a:off x="2604556" y="2602290"/>
          <a:ext cx="1436724" cy="8979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/>
            <a:t>divisor Webster</a:t>
          </a:r>
          <a:endParaRPr lang="id-ID" sz="2700" kern="1200" dirty="0"/>
        </a:p>
      </dsp:txBody>
      <dsp:txXfrm>
        <a:off x="2630856" y="2628590"/>
        <a:ext cx="1384124" cy="8453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90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015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377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107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885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006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126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2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833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978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C2100-522F-F04D-80A6-973C54C7F4A6}" type="datetimeFigureOut">
              <a:rPr lang="en-US" smtClean="0"/>
              <a:t>15/06/16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800EE-3262-3549-AA2E-2409FC3869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1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diagramData" Target="../diagrams/data2.xml"/><Relationship Id="rId8" Type="http://schemas.openxmlformats.org/officeDocument/2006/relationships/diagramLayout" Target="../diagrams/layout2.xml"/><Relationship Id="rId9" Type="http://schemas.openxmlformats.org/officeDocument/2006/relationships/diagramQuickStyle" Target="../diagrams/quickStyle2.xml"/><Relationship Id="rId10" Type="http://schemas.openxmlformats.org/officeDocument/2006/relationships/diagramColors" Target="../diagrams/colors2.xml"/><Relationship Id="rId11" Type="http://schemas.microsoft.com/office/2007/relationships/diagramDrawing" Target="../diagrams/drawing2.xml"/><Relationship Id="rId1" Type="http://schemas.openxmlformats.org/officeDocument/2006/relationships/slideLayout" Target="../slideLayouts/slideLayout5.xml"/><Relationship Id="rId2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system:Users:merdeka-air:Documents:12%20KARYA:201109%20AMBANG%20BATAS%20PERWAKILAN:Draf%205%2004%20BAB%202%20KERANGKA%20KONSEPTUAL%20-%20ABPP2014.docx!OLE_LINK1" TargetMode="External"/><Relationship Id="rId4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system:Users:merdeka-air:Documents:19%20KODIFIKASI:14%20Omni%20LAPORAN%20SUBKOMITE:20150624%20(2)%20SUB%20KOMITE%20Sistem%20Pemilu.docx!OLE_LINK2" TargetMode="External"/><Relationship Id="rId4" Type="http://schemas.openxmlformats.org/officeDocument/2006/relationships/image" Target="../media/image4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3254" y="1199348"/>
            <a:ext cx="7526894" cy="204593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/>
              <a:t>MENYEDERHANAKAN </a:t>
            </a:r>
            <a:r>
              <a:rPr lang="en-US" sz="6500" dirty="0" smtClean="0"/>
              <a:t>SISTEM KEPARTAIAN</a:t>
            </a:r>
            <a:endParaRPr lang="en-US" sz="6500" dirty="0"/>
          </a:p>
        </p:txBody>
      </p:sp>
      <p:sp>
        <p:nvSpPr>
          <p:cNvPr id="5" name="Rectangle 4"/>
          <p:cNvSpPr/>
          <p:nvPr/>
        </p:nvSpPr>
        <p:spPr>
          <a:xfrm>
            <a:off x="823254" y="3621532"/>
            <a:ext cx="7526894" cy="13169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Seminar </a:t>
            </a:r>
            <a:r>
              <a:rPr lang="en-US" sz="2800" b="1" dirty="0" err="1" smtClean="0"/>
              <a:t>Kodifikasi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Undang-undang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Pemilu</a:t>
            </a:r>
            <a:r>
              <a:rPr lang="en-US" sz="2800" b="1" dirty="0" smtClean="0"/>
              <a:t> (4)</a:t>
            </a:r>
          </a:p>
          <a:p>
            <a:pPr algn="ctr"/>
            <a:r>
              <a:rPr lang="en-US" sz="3600" dirty="0" smtClean="0"/>
              <a:t>Jakarta, 15 </a:t>
            </a:r>
            <a:r>
              <a:rPr lang="en-US" sz="3600" dirty="0" err="1" smtClean="0"/>
              <a:t>Juni</a:t>
            </a:r>
            <a:r>
              <a:rPr lang="en-US" sz="3600" dirty="0" smtClean="0"/>
              <a:t> 2015</a:t>
            </a:r>
            <a:endParaRPr lang="en-US" sz="3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3456925"/>
            <a:ext cx="9144000" cy="0"/>
          </a:xfrm>
          <a:prstGeom prst="line">
            <a:avLst/>
          </a:prstGeom>
          <a:ln w="76200" cmpd="sng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820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1030" y="632753"/>
            <a:ext cx="2599738" cy="169922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ASAS</a:t>
            </a:r>
            <a:endParaRPr lang="en-US" sz="4800" b="1" dirty="0"/>
          </a:p>
        </p:txBody>
      </p:sp>
      <p:sp>
        <p:nvSpPr>
          <p:cNvPr id="3" name="Rectangle 2"/>
          <p:cNvSpPr/>
          <p:nvPr/>
        </p:nvSpPr>
        <p:spPr>
          <a:xfrm>
            <a:off x="731031" y="2477729"/>
            <a:ext cx="2599737" cy="172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TUJUAN</a:t>
            </a:r>
            <a:endParaRPr lang="en-US" sz="4800" b="1" dirty="0"/>
          </a:p>
        </p:txBody>
      </p:sp>
      <p:sp>
        <p:nvSpPr>
          <p:cNvPr id="4" name="Rectangle 3"/>
          <p:cNvSpPr/>
          <p:nvPr/>
        </p:nvSpPr>
        <p:spPr>
          <a:xfrm>
            <a:off x="731030" y="4476569"/>
            <a:ext cx="2599737" cy="17546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/>
              <a:t>PRINSIP</a:t>
            </a:r>
          </a:p>
        </p:txBody>
      </p:sp>
      <p:sp>
        <p:nvSpPr>
          <p:cNvPr id="7" name="Right Arrow 6"/>
          <p:cNvSpPr/>
          <p:nvPr/>
        </p:nvSpPr>
        <p:spPr>
          <a:xfrm>
            <a:off x="3726298" y="632753"/>
            <a:ext cx="1686202" cy="5598453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766393" y="632753"/>
            <a:ext cx="2581345" cy="12411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AKTOR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5766393" y="2067955"/>
            <a:ext cx="2581345" cy="12411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SISTEM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5766393" y="3522850"/>
            <a:ext cx="2581345" cy="12411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MANAJEMEN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5766393" y="4990046"/>
            <a:ext cx="2581345" cy="124116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HUKUM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9999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551" y="1003859"/>
            <a:ext cx="1638801" cy="477345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/>
              <a:t>TUJUAN</a:t>
            </a:r>
          </a:p>
          <a:p>
            <a:pPr algn="ctr"/>
            <a:r>
              <a:rPr lang="en-US" sz="2800" dirty="0" smtClean="0"/>
              <a:t>PEMILU</a:t>
            </a:r>
            <a:endParaRPr lang="en-US" sz="2800" dirty="0"/>
          </a:p>
        </p:txBody>
      </p:sp>
      <p:sp>
        <p:nvSpPr>
          <p:cNvPr id="3" name="Right Arrow 2"/>
          <p:cNvSpPr/>
          <p:nvPr/>
        </p:nvSpPr>
        <p:spPr>
          <a:xfrm>
            <a:off x="2396747" y="1003859"/>
            <a:ext cx="614551" cy="4773455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195664" y="1003859"/>
            <a:ext cx="450670" cy="23083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/>
              <a:t>P</a:t>
            </a:r>
          </a:p>
          <a:p>
            <a:r>
              <a:rPr lang="en-US" sz="2400" b="1" dirty="0" smtClean="0"/>
              <a:t>R</a:t>
            </a:r>
          </a:p>
          <a:p>
            <a:r>
              <a:rPr lang="en-US" sz="2400" b="1" dirty="0" smtClean="0"/>
              <a:t>O</a:t>
            </a:r>
          </a:p>
          <a:p>
            <a:r>
              <a:rPr lang="en-US" sz="2400" b="1" dirty="0" smtClean="0"/>
              <a:t>S</a:t>
            </a:r>
          </a:p>
          <a:p>
            <a:r>
              <a:rPr lang="en-US" sz="2400" b="1" dirty="0" smtClean="0"/>
              <a:t>E</a:t>
            </a:r>
          </a:p>
          <a:p>
            <a:r>
              <a:rPr lang="en-US" sz="2400" b="1" dirty="0"/>
              <a:t>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95664" y="3530545"/>
            <a:ext cx="450670" cy="22467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 smtClean="0"/>
              <a:t>H</a:t>
            </a:r>
          </a:p>
          <a:p>
            <a:r>
              <a:rPr lang="en-US" sz="2800" b="1" dirty="0" smtClean="0"/>
              <a:t>A</a:t>
            </a:r>
          </a:p>
          <a:p>
            <a:r>
              <a:rPr lang="en-US" sz="2800" b="1" dirty="0" smtClean="0"/>
              <a:t>S</a:t>
            </a:r>
          </a:p>
          <a:p>
            <a:r>
              <a:rPr lang="en-US" sz="2800" b="1" dirty="0" smtClean="0"/>
              <a:t>I</a:t>
            </a:r>
          </a:p>
          <a:p>
            <a:r>
              <a:rPr lang="en-US" sz="2800" b="1" dirty="0"/>
              <a:t>L</a:t>
            </a:r>
          </a:p>
        </p:txBody>
      </p:sp>
      <p:sp>
        <p:nvSpPr>
          <p:cNvPr id="6" name="Rectangle 5"/>
          <p:cNvSpPr/>
          <p:nvPr/>
        </p:nvSpPr>
        <p:spPr>
          <a:xfrm>
            <a:off x="3830698" y="1003859"/>
            <a:ext cx="1372497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 </a:t>
            </a:r>
          </a:p>
          <a:p>
            <a:pPr algn="ctr"/>
            <a:r>
              <a:rPr lang="en-US" dirty="0" err="1"/>
              <a:t>l</a:t>
            </a:r>
            <a:r>
              <a:rPr lang="en-US" dirty="0" err="1" smtClean="0"/>
              <a:t>angsung</a:t>
            </a:r>
            <a:endParaRPr lang="en-US" dirty="0" smtClean="0"/>
          </a:p>
          <a:p>
            <a:pPr algn="ctr"/>
            <a:r>
              <a:rPr lang="en-US" dirty="0" err="1"/>
              <a:t>u</a:t>
            </a:r>
            <a:r>
              <a:rPr lang="en-US" dirty="0" err="1" smtClean="0"/>
              <a:t>mum</a:t>
            </a:r>
            <a:endParaRPr lang="en-US" dirty="0" smtClean="0"/>
          </a:p>
          <a:p>
            <a:pPr algn="ctr"/>
            <a:r>
              <a:rPr lang="en-US" dirty="0" err="1"/>
              <a:t>b</a:t>
            </a:r>
            <a:r>
              <a:rPr lang="en-US" dirty="0" err="1" smtClean="0"/>
              <a:t>ebas</a:t>
            </a:r>
            <a:endParaRPr lang="en-US" dirty="0" smtClean="0"/>
          </a:p>
          <a:p>
            <a:pPr algn="ctr"/>
            <a:r>
              <a:rPr lang="en-US" dirty="0" err="1"/>
              <a:t>r</a:t>
            </a:r>
            <a:r>
              <a:rPr lang="en-US" dirty="0" err="1" smtClean="0"/>
              <a:t>ahasia</a:t>
            </a:r>
            <a:endParaRPr lang="en-US" dirty="0" smtClean="0"/>
          </a:p>
          <a:p>
            <a:pPr algn="ctr"/>
            <a:r>
              <a:rPr lang="en-US" dirty="0" err="1"/>
              <a:t>j</a:t>
            </a:r>
            <a:r>
              <a:rPr lang="en-US" dirty="0" err="1" smtClean="0"/>
              <a:t>ujur</a:t>
            </a:r>
            <a:endParaRPr lang="en-US" dirty="0" smtClean="0"/>
          </a:p>
          <a:p>
            <a:pPr algn="ctr"/>
            <a:r>
              <a:rPr lang="en-US" dirty="0" err="1" smtClean="0"/>
              <a:t>adil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830698" y="3530545"/>
            <a:ext cx="1372497" cy="22467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Terpilih</a:t>
            </a:r>
            <a:endParaRPr lang="en-US" dirty="0" smtClean="0"/>
          </a:p>
          <a:p>
            <a:pPr algn="ctr"/>
            <a:r>
              <a:rPr lang="en-US" dirty="0" err="1" smtClean="0"/>
              <a:t>Presiden</a:t>
            </a:r>
            <a:endParaRPr lang="en-US" dirty="0" smtClean="0"/>
          </a:p>
          <a:p>
            <a:pPr algn="ctr"/>
            <a:r>
              <a:rPr lang="en-US" dirty="0" smtClean="0"/>
              <a:t>DPR DPD</a:t>
            </a:r>
          </a:p>
          <a:p>
            <a:pPr algn="ctr"/>
            <a:r>
              <a:rPr lang="en-US" dirty="0" err="1" smtClean="0"/>
              <a:t>Gubernur</a:t>
            </a:r>
            <a:endParaRPr lang="en-US" dirty="0" smtClean="0"/>
          </a:p>
          <a:p>
            <a:pPr algn="ctr"/>
            <a:r>
              <a:rPr lang="en-US" dirty="0" smtClean="0"/>
              <a:t>DPRD </a:t>
            </a:r>
            <a:r>
              <a:rPr lang="en-US" dirty="0" err="1" smtClean="0"/>
              <a:t>Prov</a:t>
            </a:r>
            <a:endParaRPr lang="en-US" dirty="0" smtClean="0"/>
          </a:p>
          <a:p>
            <a:pPr algn="ctr"/>
            <a:r>
              <a:rPr lang="en-US" dirty="0" err="1" smtClean="0"/>
              <a:t>Bupati</a:t>
            </a:r>
            <a:r>
              <a:rPr lang="en-US" dirty="0" smtClean="0"/>
              <a:t>/</a:t>
            </a:r>
            <a:r>
              <a:rPr lang="en-US" dirty="0" err="1" smtClean="0"/>
              <a:t>Wali</a:t>
            </a:r>
            <a:endParaRPr lang="en-US" dirty="0" smtClean="0"/>
          </a:p>
          <a:p>
            <a:pPr algn="ctr"/>
            <a:r>
              <a:rPr lang="en-US" dirty="0" smtClean="0"/>
              <a:t>DPRD </a:t>
            </a:r>
            <a:r>
              <a:rPr lang="en-US" dirty="0" err="1" smtClean="0"/>
              <a:t>Ka</a:t>
            </a:r>
            <a:r>
              <a:rPr lang="en-US" dirty="0" smtClean="0"/>
              <a:t>/</a:t>
            </a:r>
            <a:r>
              <a:rPr lang="en-US" dirty="0" err="1" smtClean="0"/>
              <a:t>Ko</a:t>
            </a:r>
            <a:endParaRPr lang="en-US" dirty="0" smtClean="0"/>
          </a:p>
        </p:txBody>
      </p:sp>
      <p:sp>
        <p:nvSpPr>
          <p:cNvPr id="8" name="Right Arrow 7"/>
          <p:cNvSpPr/>
          <p:nvPr/>
        </p:nvSpPr>
        <p:spPr>
          <a:xfrm>
            <a:off x="5376079" y="1003859"/>
            <a:ext cx="614551" cy="477345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86475" y="1003859"/>
            <a:ext cx="2437718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400" dirty="0" err="1" smtClean="0"/>
              <a:t>Mempermudah</a:t>
            </a:r>
            <a:r>
              <a:rPr lang="en-US" sz="1400" dirty="0" smtClean="0"/>
              <a:t> </a:t>
            </a:r>
            <a:r>
              <a:rPr lang="en-US" sz="1400" dirty="0" err="1" smtClean="0"/>
              <a:t>pemilih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memberikan</a:t>
            </a:r>
            <a:r>
              <a:rPr lang="en-US" sz="1400" dirty="0" smtClean="0"/>
              <a:t> </a:t>
            </a:r>
            <a:r>
              <a:rPr lang="en-US" sz="1400" dirty="0" err="1" smtClean="0"/>
              <a:t>suara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Menyederhanakan</a:t>
            </a:r>
            <a:r>
              <a:rPr lang="en-US" sz="1400" dirty="0" smtClean="0"/>
              <a:t> </a:t>
            </a:r>
            <a:r>
              <a:rPr lang="en-US" sz="1400" dirty="0" err="1" smtClean="0"/>
              <a:t>jadwal</a:t>
            </a:r>
            <a:r>
              <a:rPr lang="en-US" sz="1400" dirty="0" smtClean="0"/>
              <a:t> </a:t>
            </a:r>
            <a:r>
              <a:rPr lang="en-US" sz="1400" dirty="0" err="1" smtClean="0"/>
              <a:t>penyelenggaraan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Mengefesiensikan</a:t>
            </a:r>
            <a:r>
              <a:rPr lang="en-US" sz="1400" dirty="0" smtClean="0"/>
              <a:t> </a:t>
            </a:r>
            <a:r>
              <a:rPr lang="en-US" sz="1400" dirty="0" err="1" smtClean="0"/>
              <a:t>biaya</a:t>
            </a:r>
            <a:r>
              <a:rPr lang="en-US" sz="1400" dirty="0" smtClean="0"/>
              <a:t> </a:t>
            </a:r>
            <a:r>
              <a:rPr lang="en-US" sz="1400" dirty="0" err="1" smtClean="0"/>
              <a:t>penyelenggaraan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Menyeimbangkan</a:t>
            </a:r>
            <a:r>
              <a:rPr lang="en-US" sz="1400" dirty="0" smtClean="0"/>
              <a:t> </a:t>
            </a:r>
            <a:r>
              <a:rPr lang="en-US" sz="1400" dirty="0" err="1" smtClean="0"/>
              <a:t>beban</a:t>
            </a:r>
            <a:r>
              <a:rPr lang="en-US" sz="1400" dirty="0" smtClean="0"/>
              <a:t> </a:t>
            </a:r>
            <a:r>
              <a:rPr lang="en-US" sz="1400" dirty="0" err="1" smtClean="0"/>
              <a:t>penyelenggaraan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6186475" y="3530545"/>
            <a:ext cx="2437718" cy="22467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400" dirty="0" err="1" smtClean="0"/>
              <a:t>Meningkatkan</a:t>
            </a:r>
            <a:r>
              <a:rPr lang="en-US" sz="1400" dirty="0" smtClean="0"/>
              <a:t> </a:t>
            </a:r>
            <a:r>
              <a:rPr lang="en-US" sz="1400" dirty="0" err="1" smtClean="0"/>
              <a:t>partisipasi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 </a:t>
            </a:r>
            <a:r>
              <a:rPr lang="en-US" sz="1400" dirty="0" err="1" smtClean="0"/>
              <a:t>rakyat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Menciptakan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presidensial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efektif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Menyederhanakan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kepartaian</a:t>
            </a:r>
            <a:r>
              <a:rPr lang="en-US" sz="1400" dirty="0"/>
              <a:t> </a:t>
            </a:r>
            <a:r>
              <a:rPr lang="en-US" sz="1400" dirty="0" smtClean="0"/>
              <a:t>di </a:t>
            </a:r>
            <a:r>
              <a:rPr lang="en-US" sz="1400" dirty="0" err="1" smtClean="0"/>
              <a:t>parlemen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Memperkuat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mende-mokrasikan</a:t>
            </a:r>
            <a:r>
              <a:rPr lang="en-US" sz="1400" dirty="0" smtClean="0"/>
              <a:t> </a:t>
            </a:r>
            <a:r>
              <a:rPr lang="en-US" sz="1400" dirty="0" err="1" smtClean="0"/>
              <a:t>partai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0520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551" y="895003"/>
            <a:ext cx="1638801" cy="224677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/>
              <a:t>TUJUAN</a:t>
            </a:r>
          </a:p>
          <a:p>
            <a:pPr algn="ctr"/>
            <a:r>
              <a:rPr lang="en-US" sz="2800" dirty="0" smtClean="0"/>
              <a:t>PEMILU</a:t>
            </a:r>
            <a:endParaRPr lang="en-US" sz="2800" dirty="0"/>
          </a:p>
        </p:txBody>
      </p:sp>
      <p:sp>
        <p:nvSpPr>
          <p:cNvPr id="3" name="Right Arrow 2"/>
          <p:cNvSpPr/>
          <p:nvPr/>
        </p:nvSpPr>
        <p:spPr>
          <a:xfrm>
            <a:off x="2396747" y="895004"/>
            <a:ext cx="614551" cy="2246769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137918" y="895004"/>
            <a:ext cx="450670" cy="22467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 smtClean="0"/>
              <a:t>H</a:t>
            </a:r>
          </a:p>
          <a:p>
            <a:r>
              <a:rPr lang="en-US" sz="2800" b="1" dirty="0" smtClean="0"/>
              <a:t>A</a:t>
            </a:r>
          </a:p>
          <a:p>
            <a:r>
              <a:rPr lang="en-US" sz="2800" b="1" dirty="0" smtClean="0"/>
              <a:t>S</a:t>
            </a:r>
          </a:p>
          <a:p>
            <a:r>
              <a:rPr lang="en-US" sz="2800" b="1" dirty="0" smtClean="0"/>
              <a:t>I</a:t>
            </a:r>
          </a:p>
          <a:p>
            <a:r>
              <a:rPr lang="en-US" sz="2800" b="1" dirty="0"/>
              <a:t>L</a:t>
            </a:r>
          </a:p>
        </p:txBody>
      </p:sp>
      <p:sp>
        <p:nvSpPr>
          <p:cNvPr id="5" name="Rectangle 4"/>
          <p:cNvSpPr/>
          <p:nvPr/>
        </p:nvSpPr>
        <p:spPr>
          <a:xfrm>
            <a:off x="3830698" y="895004"/>
            <a:ext cx="1372497" cy="22467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Terpilih</a:t>
            </a:r>
            <a:endParaRPr lang="en-US" dirty="0" smtClean="0"/>
          </a:p>
          <a:p>
            <a:pPr algn="ctr"/>
            <a:r>
              <a:rPr lang="en-US" dirty="0" err="1" smtClean="0"/>
              <a:t>Presiden</a:t>
            </a:r>
            <a:endParaRPr lang="en-US" dirty="0" smtClean="0"/>
          </a:p>
          <a:p>
            <a:pPr algn="ctr"/>
            <a:r>
              <a:rPr lang="en-US" dirty="0" smtClean="0"/>
              <a:t>DPR DPD</a:t>
            </a:r>
          </a:p>
          <a:p>
            <a:pPr algn="ctr"/>
            <a:r>
              <a:rPr lang="en-US" dirty="0" err="1" smtClean="0"/>
              <a:t>Gubernur</a:t>
            </a:r>
            <a:endParaRPr lang="en-US" dirty="0" smtClean="0"/>
          </a:p>
          <a:p>
            <a:pPr algn="ctr"/>
            <a:r>
              <a:rPr lang="en-US" dirty="0" smtClean="0"/>
              <a:t>DPRD </a:t>
            </a:r>
            <a:r>
              <a:rPr lang="en-US" dirty="0" err="1" smtClean="0"/>
              <a:t>Prov</a:t>
            </a:r>
            <a:endParaRPr lang="en-US" dirty="0" smtClean="0"/>
          </a:p>
          <a:p>
            <a:pPr algn="ctr"/>
            <a:r>
              <a:rPr lang="en-US" dirty="0" err="1" smtClean="0"/>
              <a:t>Bupati</a:t>
            </a:r>
            <a:r>
              <a:rPr lang="en-US" dirty="0" smtClean="0"/>
              <a:t>/</a:t>
            </a:r>
            <a:r>
              <a:rPr lang="en-US" dirty="0" err="1" smtClean="0"/>
              <a:t>Wali</a:t>
            </a:r>
            <a:endParaRPr lang="en-US" dirty="0" smtClean="0"/>
          </a:p>
          <a:p>
            <a:pPr algn="ctr"/>
            <a:r>
              <a:rPr lang="en-US" dirty="0" smtClean="0"/>
              <a:t>DPRD </a:t>
            </a:r>
            <a:r>
              <a:rPr lang="en-US" dirty="0" err="1" smtClean="0"/>
              <a:t>Ka</a:t>
            </a:r>
            <a:r>
              <a:rPr lang="en-US" dirty="0" smtClean="0"/>
              <a:t>/</a:t>
            </a:r>
            <a:r>
              <a:rPr lang="en-US" dirty="0" err="1" smtClean="0"/>
              <a:t>Ko</a:t>
            </a:r>
            <a:endParaRPr lang="en-US" dirty="0" smtClean="0"/>
          </a:p>
        </p:txBody>
      </p:sp>
      <p:sp>
        <p:nvSpPr>
          <p:cNvPr id="6" name="Right Arrow 5"/>
          <p:cNvSpPr/>
          <p:nvPr/>
        </p:nvSpPr>
        <p:spPr>
          <a:xfrm>
            <a:off x="5376079" y="895004"/>
            <a:ext cx="614551" cy="2246769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86475" y="895004"/>
            <a:ext cx="2437718" cy="224676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400" dirty="0" err="1" smtClean="0"/>
              <a:t>Meningkatkan</a:t>
            </a:r>
            <a:r>
              <a:rPr lang="en-US" sz="1400" dirty="0" smtClean="0"/>
              <a:t> </a:t>
            </a:r>
            <a:r>
              <a:rPr lang="en-US" sz="1400" dirty="0" err="1" smtClean="0"/>
              <a:t>partisipasi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 </a:t>
            </a:r>
            <a:r>
              <a:rPr lang="en-US" sz="1400" dirty="0" err="1" smtClean="0"/>
              <a:t>rakyat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Menciptakan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presidensial</a:t>
            </a:r>
            <a:r>
              <a:rPr lang="en-US" sz="1400" dirty="0" smtClean="0"/>
              <a:t> </a:t>
            </a:r>
            <a:r>
              <a:rPr lang="en-US" sz="1400" dirty="0" err="1" smtClean="0"/>
              <a:t>yg</a:t>
            </a:r>
            <a:r>
              <a:rPr lang="en-US" sz="1400" dirty="0" smtClean="0"/>
              <a:t> </a:t>
            </a:r>
            <a:r>
              <a:rPr lang="en-US" sz="1400" dirty="0" err="1" smtClean="0"/>
              <a:t>efektif</a:t>
            </a:r>
            <a:r>
              <a:rPr lang="en-US" sz="1400" dirty="0" smtClean="0"/>
              <a:t>.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Menyederhanakan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kepartaian</a:t>
            </a:r>
            <a:r>
              <a:rPr lang="en-US" sz="1400" dirty="0"/>
              <a:t> </a:t>
            </a:r>
            <a:r>
              <a:rPr lang="en-US" sz="1400" dirty="0" smtClean="0"/>
              <a:t>di </a:t>
            </a:r>
            <a:r>
              <a:rPr lang="en-US" sz="1400" dirty="0" err="1" smtClean="0"/>
              <a:t>parlemen</a:t>
            </a:r>
            <a:endParaRPr lang="en-US" sz="1400" dirty="0" smtClean="0"/>
          </a:p>
          <a:p>
            <a:pPr marL="342900" indent="-342900">
              <a:buAutoNum type="arabicPeriod"/>
            </a:pPr>
            <a:r>
              <a:rPr lang="en-US" sz="1400" dirty="0" err="1" smtClean="0"/>
              <a:t>Memperkuat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mende-mokrasikan</a:t>
            </a:r>
            <a:r>
              <a:rPr lang="en-US" sz="1400" dirty="0" smtClean="0"/>
              <a:t> </a:t>
            </a:r>
            <a:r>
              <a:rPr lang="en-US" sz="1400" dirty="0" err="1" smtClean="0"/>
              <a:t>partai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6186475" y="4535714"/>
            <a:ext cx="2437718" cy="10522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MENYEDERHANAKAN</a:t>
            </a:r>
          </a:p>
          <a:p>
            <a:pPr algn="ctr"/>
            <a:r>
              <a:rPr lang="en-US" dirty="0" smtClean="0"/>
              <a:t>SISTEM KEPARTAIAN</a:t>
            </a:r>
          </a:p>
          <a:p>
            <a:pPr algn="ctr"/>
            <a:r>
              <a:rPr lang="en-US" dirty="0" smtClean="0"/>
              <a:t>DI PARLEMEN</a:t>
            </a:r>
            <a:endParaRPr lang="en-US" dirty="0"/>
          </a:p>
        </p:txBody>
      </p:sp>
      <p:sp>
        <p:nvSpPr>
          <p:cNvPr id="9" name="Down Arrow 8"/>
          <p:cNvSpPr/>
          <p:nvPr/>
        </p:nvSpPr>
        <p:spPr>
          <a:xfrm>
            <a:off x="6186475" y="3265713"/>
            <a:ext cx="2437718" cy="112485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137918" y="4535714"/>
            <a:ext cx="2065277" cy="105228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REKAYASA</a:t>
            </a:r>
          </a:p>
          <a:p>
            <a:pPr algn="ctr"/>
            <a:r>
              <a:rPr lang="en-US" sz="2400" dirty="0" smtClean="0"/>
              <a:t>PEMILU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614551" y="4535714"/>
            <a:ext cx="1638801" cy="10522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SISTEM</a:t>
            </a:r>
          </a:p>
          <a:p>
            <a:pPr algn="ctr"/>
            <a:r>
              <a:rPr lang="en-US" dirty="0" smtClean="0"/>
              <a:t>PEMILU</a:t>
            </a:r>
            <a:endParaRPr lang="en-US" dirty="0"/>
          </a:p>
        </p:txBody>
      </p:sp>
      <p:sp>
        <p:nvSpPr>
          <p:cNvPr id="12" name="Left Arrow 11"/>
          <p:cNvSpPr/>
          <p:nvPr/>
        </p:nvSpPr>
        <p:spPr>
          <a:xfrm>
            <a:off x="5376079" y="4535714"/>
            <a:ext cx="614551" cy="105228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/>
          <p:cNvSpPr/>
          <p:nvPr/>
        </p:nvSpPr>
        <p:spPr>
          <a:xfrm>
            <a:off x="2396747" y="4535714"/>
            <a:ext cx="614551" cy="1052286"/>
          </a:xfrm>
          <a:prstGeom prst="lef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80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9699" y="635053"/>
            <a:ext cx="1943365" cy="576083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SISTEM</a:t>
            </a:r>
          </a:p>
          <a:p>
            <a:pPr algn="ctr"/>
            <a:r>
              <a:rPr lang="en-US" sz="3200" dirty="0" smtClean="0"/>
              <a:t>PEMILU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konversi</a:t>
            </a:r>
            <a:r>
              <a:rPr lang="en-US" sz="2000" dirty="0" smtClean="0"/>
              <a:t> </a:t>
            </a:r>
            <a:r>
              <a:rPr lang="en-US" sz="2000" dirty="0" err="1" smtClean="0"/>
              <a:t>suara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kursi</a:t>
            </a:r>
            <a:r>
              <a:rPr lang="en-US" sz="2000" dirty="0" smtClean="0"/>
              <a:t>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dipengaruhi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variabel</a:t>
            </a:r>
            <a:r>
              <a:rPr lang="en-US" sz="2000" dirty="0" smtClean="0"/>
              <a:t> </a:t>
            </a:r>
            <a:r>
              <a:rPr lang="en-US" sz="2000" dirty="0" err="1" smtClean="0"/>
              <a:t>teknis</a:t>
            </a:r>
            <a:r>
              <a:rPr lang="en-US" sz="2000" dirty="0" smtClean="0"/>
              <a:t> </a:t>
            </a:r>
            <a:r>
              <a:rPr lang="en-US" sz="2000" dirty="0" err="1" smtClean="0"/>
              <a:t>pemilu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4036285" y="635054"/>
            <a:ext cx="4467125" cy="63505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Besaran</a:t>
            </a:r>
            <a:r>
              <a:rPr lang="en-US" sz="2400" dirty="0" smtClean="0"/>
              <a:t> Daerah </a:t>
            </a:r>
            <a:r>
              <a:rPr lang="en-US" sz="2400" dirty="0" err="1" smtClean="0"/>
              <a:t>Pemilihan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4036285" y="1467866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Metode</a:t>
            </a:r>
            <a:r>
              <a:rPr lang="en-US" sz="2400" dirty="0" smtClean="0"/>
              <a:t> </a:t>
            </a:r>
            <a:r>
              <a:rPr lang="en-US" sz="2400" dirty="0" err="1" smtClean="0"/>
              <a:t>Pencalonan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4036285" y="2323362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Metode</a:t>
            </a:r>
            <a:r>
              <a:rPr lang="en-US" sz="2400" dirty="0" smtClean="0"/>
              <a:t> </a:t>
            </a:r>
            <a:r>
              <a:rPr lang="en-US" sz="2400" dirty="0" err="1" smtClean="0"/>
              <a:t>Pemberian</a:t>
            </a:r>
            <a:r>
              <a:rPr lang="en-US" sz="2400" dirty="0" smtClean="0"/>
              <a:t> </a:t>
            </a:r>
            <a:r>
              <a:rPr lang="en-US" sz="2400" dirty="0" err="1" smtClean="0"/>
              <a:t>Suara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062646" y="3178855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Ambang</a:t>
            </a:r>
            <a:r>
              <a:rPr lang="en-US" sz="2400" dirty="0" smtClean="0"/>
              <a:t> Batas </a:t>
            </a:r>
            <a:r>
              <a:rPr lang="en-US" sz="2400" dirty="0" err="1" smtClean="0"/>
              <a:t>Perwakilan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4062646" y="4102390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Formula </a:t>
            </a:r>
            <a:r>
              <a:rPr lang="en-US" sz="2400" dirty="0" err="1" smtClean="0"/>
              <a:t>Peroelhan</a:t>
            </a:r>
            <a:r>
              <a:rPr lang="en-US" sz="2400" dirty="0" smtClean="0"/>
              <a:t> </a:t>
            </a:r>
            <a:r>
              <a:rPr lang="en-US" sz="2400" dirty="0" err="1" smtClean="0"/>
              <a:t>Kursi</a:t>
            </a:r>
            <a:r>
              <a:rPr lang="en-US" sz="2400" dirty="0" smtClean="0"/>
              <a:t> </a:t>
            </a:r>
            <a:r>
              <a:rPr lang="en-US" sz="2400" dirty="0" err="1" smtClean="0"/>
              <a:t>Partai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4062646" y="4935204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Penetapan</a:t>
            </a:r>
            <a:r>
              <a:rPr lang="en-US" sz="2400" dirty="0" smtClean="0"/>
              <a:t> </a:t>
            </a:r>
            <a:r>
              <a:rPr lang="en-US" sz="2400" dirty="0" err="1" smtClean="0"/>
              <a:t>Calon</a:t>
            </a:r>
            <a:r>
              <a:rPr lang="en-US" sz="2400" dirty="0" smtClean="0"/>
              <a:t> </a:t>
            </a:r>
            <a:r>
              <a:rPr lang="en-US" sz="2400" dirty="0" err="1" smtClean="0"/>
              <a:t>Terpilih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036285" y="5760835"/>
            <a:ext cx="4467125" cy="6350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Jadwal</a:t>
            </a:r>
            <a:r>
              <a:rPr lang="en-US" sz="2400" dirty="0" smtClean="0"/>
              <a:t> [</a:t>
            </a:r>
            <a:r>
              <a:rPr lang="en-US" sz="2400" dirty="0" err="1" smtClean="0"/>
              <a:t>dlm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presidensial</a:t>
            </a:r>
            <a:r>
              <a:rPr lang="en-US" sz="2400" dirty="0"/>
              <a:t>]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2857146" y="635053"/>
            <a:ext cx="1020409" cy="5760833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1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25350" y="460114"/>
            <a:ext cx="6516308" cy="15827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MENYEDERHANAKAN</a:t>
            </a:r>
          </a:p>
          <a:p>
            <a:pPr algn="ctr"/>
            <a:r>
              <a:rPr lang="en-US" sz="3200" dirty="0" smtClean="0"/>
              <a:t>SISTEM KEPARTAIAN DI PARLEMEN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325350" y="3312826"/>
            <a:ext cx="6516307" cy="79158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Besaran</a:t>
            </a:r>
            <a:r>
              <a:rPr lang="en-US" sz="3200" dirty="0" smtClean="0"/>
              <a:t> Daerah </a:t>
            </a:r>
            <a:r>
              <a:rPr lang="en-US" sz="3200" dirty="0" err="1" smtClean="0"/>
              <a:t>Pemilihan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1325350" y="4196439"/>
            <a:ext cx="6516307" cy="8873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/>
              <a:t>Ambang</a:t>
            </a:r>
            <a:r>
              <a:rPr lang="en-US" sz="3200" dirty="0" smtClean="0"/>
              <a:t> Batas </a:t>
            </a:r>
            <a:r>
              <a:rPr lang="en-US" sz="3200" dirty="0" err="1" smtClean="0"/>
              <a:t>Perwakilan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325350" y="5151453"/>
            <a:ext cx="6516307" cy="86684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Formula </a:t>
            </a:r>
            <a:r>
              <a:rPr lang="en-US" sz="3200" dirty="0" err="1" smtClean="0"/>
              <a:t>Perolehan</a:t>
            </a:r>
            <a:r>
              <a:rPr lang="en-US" sz="3200" dirty="0" smtClean="0"/>
              <a:t> </a:t>
            </a:r>
            <a:r>
              <a:rPr lang="en-US" sz="3200" dirty="0" err="1" smtClean="0"/>
              <a:t>Kursi</a:t>
            </a:r>
            <a:r>
              <a:rPr lang="en-US" sz="3200" dirty="0" smtClean="0"/>
              <a:t> </a:t>
            </a:r>
            <a:r>
              <a:rPr lang="en-US" sz="3200" dirty="0" err="1" smtClean="0"/>
              <a:t>Partai</a:t>
            </a:r>
            <a:endParaRPr lang="en-US" sz="3200" dirty="0"/>
          </a:p>
        </p:txBody>
      </p:sp>
      <p:sp>
        <p:nvSpPr>
          <p:cNvPr id="6" name="Down Arrow 5"/>
          <p:cNvSpPr/>
          <p:nvPr/>
        </p:nvSpPr>
        <p:spPr>
          <a:xfrm>
            <a:off x="1325350" y="2337379"/>
            <a:ext cx="6516308" cy="791397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28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39885" y="2364988"/>
            <a:ext cx="1679771" cy="21716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PERTAI </a:t>
            </a:r>
          </a:p>
          <a:p>
            <a:pPr algn="ctr"/>
            <a:r>
              <a:rPr lang="en-US" dirty="0" smtClean="0"/>
              <a:t>MASYARAKAT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753996" y="2601841"/>
            <a:ext cx="1679771" cy="17618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PARTAI </a:t>
            </a:r>
          </a:p>
          <a:p>
            <a:pPr algn="ctr"/>
            <a:r>
              <a:rPr lang="en-US" dirty="0" smtClean="0"/>
              <a:t>BERBADAN</a:t>
            </a:r>
          </a:p>
          <a:p>
            <a:pPr algn="ctr"/>
            <a:r>
              <a:rPr lang="en-US" dirty="0" smtClean="0"/>
              <a:t>HUKUM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647623" y="2868171"/>
            <a:ext cx="1679771" cy="12087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PARTAI </a:t>
            </a:r>
          </a:p>
          <a:p>
            <a:pPr algn="ctr"/>
            <a:r>
              <a:rPr lang="en-US" dirty="0" smtClean="0"/>
              <a:t>PESERTA PEMILU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561736" y="3073041"/>
            <a:ext cx="1679771" cy="798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PARTAI </a:t>
            </a:r>
          </a:p>
          <a:p>
            <a:pPr algn="ctr"/>
            <a:r>
              <a:rPr lang="en-US" dirty="0" smtClean="0"/>
              <a:t>PARLEMEN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6411811" y="1618467"/>
            <a:ext cx="61455" cy="3605700"/>
          </a:xfrm>
          <a:prstGeom prst="line">
            <a:avLst/>
          </a:prstGeom>
          <a:ln w="762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504229" y="1618467"/>
            <a:ext cx="61455" cy="3605700"/>
          </a:xfrm>
          <a:prstGeom prst="line">
            <a:avLst/>
          </a:prstGeom>
          <a:ln w="762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09364" y="1618467"/>
            <a:ext cx="61455" cy="3605700"/>
          </a:xfrm>
          <a:prstGeom prst="line">
            <a:avLst/>
          </a:prstGeom>
          <a:ln w="762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1003766" y="573634"/>
            <a:ext cx="1270071" cy="798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Konstitusi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958847" y="5479002"/>
            <a:ext cx="1270071" cy="798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Undang-undang</a:t>
            </a:r>
            <a:endParaRPr lang="en-US" sz="1200" dirty="0" smtClean="0"/>
          </a:p>
          <a:p>
            <a:pPr algn="ctr"/>
            <a:r>
              <a:rPr lang="en-US" sz="1600" dirty="0" err="1" smtClean="0"/>
              <a:t>Partai</a:t>
            </a:r>
            <a:r>
              <a:rPr lang="en-US" sz="1600" dirty="0" smtClean="0"/>
              <a:t> </a:t>
            </a:r>
            <a:r>
              <a:rPr lang="en-US" sz="1600" dirty="0" err="1" smtClean="0"/>
              <a:t>Politik</a:t>
            </a:r>
            <a:endParaRPr lang="en-US" sz="1600" dirty="0"/>
          </a:p>
        </p:txBody>
      </p:sp>
      <p:sp>
        <p:nvSpPr>
          <p:cNvPr id="15" name="Rectangle 14"/>
          <p:cNvSpPr/>
          <p:nvPr/>
        </p:nvSpPr>
        <p:spPr>
          <a:xfrm>
            <a:off x="4852473" y="573634"/>
            <a:ext cx="3236633" cy="798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Undang-undang</a:t>
            </a:r>
            <a:endParaRPr lang="en-US" sz="1200" dirty="0" smtClean="0"/>
          </a:p>
          <a:p>
            <a:pPr algn="ctr"/>
            <a:r>
              <a:rPr lang="en-US" sz="2400" dirty="0" err="1" smtClean="0"/>
              <a:t>Pemilu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6819035" y="5479002"/>
            <a:ext cx="1270071" cy="79899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Undang-undang</a:t>
            </a:r>
            <a:endParaRPr lang="en-US" sz="1200" dirty="0" smtClean="0"/>
          </a:p>
          <a:p>
            <a:pPr algn="ctr"/>
            <a:r>
              <a:rPr lang="en-US" dirty="0" err="1" smtClean="0"/>
              <a:t>Parlemen</a:t>
            </a:r>
            <a:endParaRPr lang="en-US" dirty="0"/>
          </a:p>
        </p:txBody>
      </p:sp>
      <p:sp>
        <p:nvSpPr>
          <p:cNvPr id="17" name="Down Arrow 16"/>
          <p:cNvSpPr/>
          <p:nvPr/>
        </p:nvSpPr>
        <p:spPr>
          <a:xfrm>
            <a:off x="1003766" y="1516032"/>
            <a:ext cx="1270071" cy="746521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/>
          <p:cNvSpPr/>
          <p:nvPr/>
        </p:nvSpPr>
        <p:spPr>
          <a:xfrm>
            <a:off x="2958847" y="4536603"/>
            <a:ext cx="1270071" cy="830973"/>
          </a:xfrm>
          <a:prstGeom prst="up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Up Arrow 18"/>
          <p:cNvSpPr/>
          <p:nvPr/>
        </p:nvSpPr>
        <p:spPr>
          <a:xfrm>
            <a:off x="6819034" y="4076899"/>
            <a:ext cx="1270071" cy="1290677"/>
          </a:xfrm>
          <a:prstGeom prst="up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4852473" y="1516032"/>
            <a:ext cx="1270071" cy="108580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6819034" y="1516032"/>
            <a:ext cx="1270071" cy="135213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0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9401" y="2253562"/>
            <a:ext cx="2068987" cy="19462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TUJUAN</a:t>
            </a:r>
          </a:p>
          <a:p>
            <a:pPr algn="ctr"/>
            <a:r>
              <a:rPr lang="en-US" sz="2000" dirty="0" smtClean="0"/>
              <a:t>AMBANG BATAS</a:t>
            </a:r>
          </a:p>
          <a:p>
            <a:pPr algn="ctr"/>
            <a:r>
              <a:rPr lang="en-US" sz="2000" dirty="0" smtClean="0"/>
              <a:t>PERWAKILAN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4465734" y="870694"/>
            <a:ext cx="3584878" cy="92191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MENYELEKSI PARTAI POLITIK PESERTA PEMILU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4465734" y="5121733"/>
            <a:ext cx="3584878" cy="9014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MENGURANGI JUMLAH </a:t>
            </a:r>
          </a:p>
          <a:p>
            <a:pPr algn="ctr"/>
            <a:r>
              <a:rPr lang="en-US" sz="2000" dirty="0" smtClean="0"/>
              <a:t>PARTAI POLITIK DI PARLEMEN</a:t>
            </a:r>
            <a:endParaRPr lang="en-US" sz="20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605363" y="1331650"/>
            <a:ext cx="0" cy="4240794"/>
          </a:xfrm>
          <a:prstGeom prst="line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584878" y="1331650"/>
            <a:ext cx="880856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584878" y="5572444"/>
            <a:ext cx="880856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" idx="3"/>
          </p:cNvCxnSpPr>
          <p:nvPr/>
        </p:nvCxnSpPr>
        <p:spPr>
          <a:xfrm>
            <a:off x="2888388" y="3226692"/>
            <a:ext cx="696490" cy="10243"/>
          </a:xfrm>
          <a:prstGeom prst="line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4629614" y="1966744"/>
            <a:ext cx="3810213" cy="11062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Banyaknya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pemilu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membingungkan</a:t>
            </a:r>
            <a:r>
              <a:rPr lang="en-US" dirty="0" smtClean="0"/>
              <a:t>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menelan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dana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629614" y="3953979"/>
            <a:ext cx="3810213" cy="102434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Banyaknya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di </a:t>
            </a:r>
            <a:r>
              <a:rPr lang="en-US" dirty="0" err="1" smtClean="0"/>
              <a:t>parlemen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fragmetnasi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menyulitkan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4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9401" y="2253562"/>
            <a:ext cx="2068987" cy="19462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b="1" dirty="0" smtClean="0"/>
              <a:t>EFEKTIVITAS</a:t>
            </a:r>
          </a:p>
          <a:p>
            <a:pPr algn="ctr"/>
            <a:r>
              <a:rPr lang="en-US" sz="2000" dirty="0" smtClean="0"/>
              <a:t>AMBANG BATAS</a:t>
            </a:r>
          </a:p>
          <a:p>
            <a:pPr algn="ctr"/>
            <a:r>
              <a:rPr lang="en-US" sz="2000" dirty="0" smtClean="0"/>
              <a:t>PERWAKILAN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4465734" y="870694"/>
            <a:ext cx="3584878" cy="92191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MENYELEKSI PARTAI POLITIK PESERTA PEMILU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4465734" y="5121733"/>
            <a:ext cx="3584878" cy="9014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MENGURANGI JUMLAH </a:t>
            </a:r>
          </a:p>
          <a:p>
            <a:pPr algn="ctr"/>
            <a:r>
              <a:rPr lang="en-US" sz="2000" dirty="0" smtClean="0"/>
              <a:t>PARTAI POLITIK DI PARLEMEN</a:t>
            </a:r>
            <a:endParaRPr lang="en-US" sz="2000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3605363" y="1331650"/>
            <a:ext cx="0" cy="4240794"/>
          </a:xfrm>
          <a:prstGeom prst="line">
            <a:avLst/>
          </a:prstGeom>
          <a:ln w="57150" cmpd="sng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584878" y="1331650"/>
            <a:ext cx="880856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584878" y="5572444"/>
            <a:ext cx="880856" cy="0"/>
          </a:xfrm>
          <a:prstGeom prst="straightConnector1">
            <a:avLst/>
          </a:prstGeom>
          <a:ln w="57150" cmpd="sng"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" idx="3"/>
          </p:cNvCxnSpPr>
          <p:nvPr/>
        </p:nvCxnSpPr>
        <p:spPr>
          <a:xfrm>
            <a:off x="2888388" y="3226692"/>
            <a:ext cx="696490" cy="10243"/>
          </a:xfrm>
          <a:prstGeom prst="line">
            <a:avLst/>
          </a:prstGeom>
          <a:ln w="57150" cmpd="sng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670584" y="1905284"/>
            <a:ext cx="1352011" cy="6965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Pemilu</a:t>
            </a:r>
            <a:r>
              <a:rPr lang="en-US" dirty="0" smtClean="0"/>
              <a:t> 2009</a:t>
            </a:r>
          </a:p>
          <a:p>
            <a:pPr algn="ctr"/>
            <a:r>
              <a:rPr lang="en-US" sz="2000" b="1" dirty="0" smtClean="0"/>
              <a:t>2,5%</a:t>
            </a:r>
            <a:endParaRPr lang="en-US" sz="2000" b="1" dirty="0"/>
          </a:p>
        </p:txBody>
      </p:sp>
      <p:sp>
        <p:nvSpPr>
          <p:cNvPr id="14" name="Rectangle 13"/>
          <p:cNvSpPr/>
          <p:nvPr/>
        </p:nvSpPr>
        <p:spPr>
          <a:xfrm>
            <a:off x="4670584" y="2683787"/>
            <a:ext cx="1352011" cy="6965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Pemilu</a:t>
            </a:r>
            <a:r>
              <a:rPr lang="en-US" dirty="0" smtClean="0"/>
              <a:t> 2014</a:t>
            </a:r>
          </a:p>
          <a:p>
            <a:pPr algn="ctr"/>
            <a:r>
              <a:rPr lang="en-US" sz="2000" b="1" dirty="0"/>
              <a:t>3</a:t>
            </a:r>
            <a:r>
              <a:rPr lang="en-US" sz="2000" b="1" dirty="0" smtClean="0"/>
              <a:t>,5%</a:t>
            </a:r>
            <a:endParaRPr lang="en-US" sz="2000" b="1" dirty="0"/>
          </a:p>
        </p:txBody>
      </p:sp>
      <p:sp>
        <p:nvSpPr>
          <p:cNvPr id="15" name="Rectangle 14"/>
          <p:cNvSpPr/>
          <p:nvPr/>
        </p:nvSpPr>
        <p:spPr>
          <a:xfrm>
            <a:off x="4670584" y="3626186"/>
            <a:ext cx="1352011" cy="6965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Pemilu</a:t>
            </a:r>
            <a:r>
              <a:rPr lang="en-US" dirty="0" smtClean="0"/>
              <a:t> 2009</a:t>
            </a:r>
          </a:p>
          <a:p>
            <a:pPr algn="ctr"/>
            <a:r>
              <a:rPr lang="en-US" sz="2000" b="1" dirty="0" smtClean="0"/>
              <a:t>2,5%</a:t>
            </a:r>
            <a:endParaRPr lang="en-US" sz="2000" b="1" dirty="0"/>
          </a:p>
        </p:txBody>
      </p:sp>
      <p:sp>
        <p:nvSpPr>
          <p:cNvPr id="18" name="Rectangle 17"/>
          <p:cNvSpPr/>
          <p:nvPr/>
        </p:nvSpPr>
        <p:spPr>
          <a:xfrm>
            <a:off x="4670584" y="4393194"/>
            <a:ext cx="1352011" cy="6965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Pemilu</a:t>
            </a:r>
            <a:r>
              <a:rPr lang="en-US" dirty="0" smtClean="0"/>
              <a:t> 2014</a:t>
            </a:r>
          </a:p>
          <a:p>
            <a:pPr algn="ctr"/>
            <a:r>
              <a:rPr lang="en-US" sz="2000" b="1" dirty="0"/>
              <a:t>3</a:t>
            </a:r>
            <a:r>
              <a:rPr lang="en-US" sz="2000" b="1" dirty="0" smtClean="0"/>
              <a:t>,5%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6862481" y="1905284"/>
            <a:ext cx="1515891" cy="6965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48 </a:t>
            </a:r>
            <a:r>
              <a:rPr lang="en-US" sz="2400" dirty="0" err="1" smtClean="0"/>
              <a:t>jadi</a:t>
            </a:r>
            <a:r>
              <a:rPr lang="en-US" sz="2400" dirty="0" smtClean="0"/>
              <a:t> 9</a:t>
            </a:r>
            <a:endParaRPr 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6862481" y="2683787"/>
            <a:ext cx="1515891" cy="6965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12 </a:t>
            </a:r>
            <a:r>
              <a:rPr lang="en-US" sz="2400" dirty="0" err="1" smtClean="0"/>
              <a:t>jadi</a:t>
            </a:r>
            <a:r>
              <a:rPr lang="en-US" sz="2400" dirty="0" smtClean="0"/>
              <a:t> 10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6862481" y="3626186"/>
            <a:ext cx="1515891" cy="6965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17 </a:t>
            </a:r>
            <a:r>
              <a:rPr lang="en-US" sz="2400" dirty="0" err="1" smtClean="0"/>
              <a:t>jadi</a:t>
            </a:r>
            <a:r>
              <a:rPr lang="en-US" sz="2400" dirty="0" smtClean="0"/>
              <a:t> 9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6862481" y="4393193"/>
            <a:ext cx="1515891" cy="6965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 </a:t>
            </a:r>
            <a:r>
              <a:rPr lang="en-US" sz="2400" dirty="0" err="1" smtClean="0"/>
              <a:t>jadi</a:t>
            </a:r>
            <a:r>
              <a:rPr lang="en-US" sz="2400" dirty="0" smtClean="0"/>
              <a:t> 10</a:t>
            </a:r>
            <a:endParaRPr lang="en-US" sz="2400" dirty="0"/>
          </a:p>
        </p:txBody>
      </p:sp>
      <p:sp>
        <p:nvSpPr>
          <p:cNvPr id="11" name="Right Arrow 10"/>
          <p:cNvSpPr/>
          <p:nvPr/>
        </p:nvSpPr>
        <p:spPr>
          <a:xfrm>
            <a:off x="6104535" y="1905284"/>
            <a:ext cx="696491" cy="1475059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6104535" y="3585212"/>
            <a:ext cx="696491" cy="1475059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7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3881" y="304104"/>
            <a:ext cx="7869653" cy="8407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PROBLEM </a:t>
            </a:r>
            <a:r>
              <a:rPr lang="en-US" sz="4400" b="1" dirty="0" smtClean="0"/>
              <a:t>DISPROPOSIONALITAS</a:t>
            </a:r>
            <a:endParaRPr lang="en-US" sz="4400" b="1" dirty="0"/>
          </a:p>
        </p:txBody>
      </p:sp>
      <p:sp>
        <p:nvSpPr>
          <p:cNvPr id="3" name="Rectangle 2"/>
          <p:cNvSpPr/>
          <p:nvPr/>
        </p:nvSpPr>
        <p:spPr>
          <a:xfrm>
            <a:off x="643881" y="1466856"/>
            <a:ext cx="2325124" cy="14310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200" b="1" dirty="0" smtClean="0"/>
              <a:t>PEMILU</a:t>
            </a:r>
          </a:p>
          <a:p>
            <a:pPr algn="ctr"/>
            <a:r>
              <a:rPr lang="en-US" sz="2800" dirty="0" smtClean="0"/>
              <a:t>PROPOSIONAL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4399851" y="1502632"/>
            <a:ext cx="4113683" cy="6260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HASIL PEMILU HARUS PROPOSIONAL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399851" y="2236063"/>
            <a:ext cx="4113683" cy="5903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Persentase</a:t>
            </a:r>
            <a:r>
              <a:rPr lang="en-US" sz="1400" dirty="0" smtClean="0"/>
              <a:t> </a:t>
            </a:r>
            <a:r>
              <a:rPr lang="en-US" sz="1400" dirty="0" err="1" smtClean="0"/>
              <a:t>perolehan</a:t>
            </a:r>
            <a:r>
              <a:rPr lang="en-US" sz="1400" dirty="0" smtClean="0"/>
              <a:t> </a:t>
            </a:r>
            <a:r>
              <a:rPr lang="en-US" sz="1400" dirty="0" err="1" smtClean="0"/>
              <a:t>suara</a:t>
            </a:r>
            <a:r>
              <a:rPr lang="en-US" sz="1400" dirty="0" smtClean="0"/>
              <a:t> </a:t>
            </a:r>
            <a:r>
              <a:rPr lang="en-US" sz="1400" dirty="0" err="1" smtClean="0"/>
              <a:t>partai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 </a:t>
            </a:r>
            <a:r>
              <a:rPr lang="en-US" sz="1400" dirty="0" err="1" smtClean="0"/>
              <a:t>kurang</a:t>
            </a:r>
            <a:r>
              <a:rPr lang="en-US" sz="1400" dirty="0" smtClean="0"/>
              <a:t> </a:t>
            </a:r>
            <a:r>
              <a:rPr lang="en-US" sz="1400" dirty="0" err="1" smtClean="0"/>
              <a:t>lebih</a:t>
            </a:r>
            <a:r>
              <a:rPr lang="en-US" sz="1400" dirty="0" smtClean="0"/>
              <a:t> </a:t>
            </a:r>
            <a:r>
              <a:rPr lang="en-US" sz="1400" dirty="0" err="1" smtClean="0"/>
              <a:t>sama</a:t>
            </a:r>
            <a:r>
              <a:rPr lang="en-US" sz="1400" dirty="0" smtClean="0"/>
              <a:t> </a:t>
            </a:r>
            <a:r>
              <a:rPr lang="en-US" sz="1400" dirty="0" err="1" smtClean="0"/>
              <a:t>dengan</a:t>
            </a:r>
            <a:r>
              <a:rPr lang="en-US" sz="1400" dirty="0" smtClean="0"/>
              <a:t> </a:t>
            </a:r>
            <a:r>
              <a:rPr lang="en-US" sz="1400" dirty="0" err="1" smtClean="0"/>
              <a:t>persentase</a:t>
            </a:r>
            <a:r>
              <a:rPr lang="en-US" sz="1400" dirty="0" smtClean="0"/>
              <a:t> </a:t>
            </a:r>
            <a:r>
              <a:rPr lang="en-US" sz="1400" dirty="0" err="1" smtClean="0"/>
              <a:t>perolehan</a:t>
            </a:r>
            <a:r>
              <a:rPr lang="en-US" sz="1400" dirty="0" smtClean="0"/>
              <a:t> </a:t>
            </a:r>
            <a:r>
              <a:rPr lang="en-US" sz="1400" dirty="0" err="1" smtClean="0"/>
              <a:t>kursi</a:t>
            </a:r>
            <a:endParaRPr lang="en-US" sz="1400" dirty="0"/>
          </a:p>
        </p:txBody>
      </p:sp>
      <p:sp>
        <p:nvSpPr>
          <p:cNvPr id="6" name="Right Arrow 5"/>
          <p:cNvSpPr/>
          <p:nvPr/>
        </p:nvSpPr>
        <p:spPr>
          <a:xfrm>
            <a:off x="3147861" y="1466856"/>
            <a:ext cx="1126791" cy="1431079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99851" y="3506146"/>
            <a:ext cx="4113683" cy="5187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LSq</a:t>
            </a:r>
            <a:r>
              <a:rPr lang="en-US" sz="2800" dirty="0" smtClean="0"/>
              <a:t> = √½Σ(v</a:t>
            </a:r>
            <a:r>
              <a:rPr lang="en-US" sz="2800" baseline="-25000" dirty="0" smtClean="0"/>
              <a:t>i</a:t>
            </a:r>
            <a:r>
              <a:rPr lang="en-US" sz="2800" dirty="0" smtClean="0"/>
              <a:t>-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)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  <p:sp>
        <p:nvSpPr>
          <p:cNvPr id="8" name="Down Arrow 7"/>
          <p:cNvSpPr/>
          <p:nvPr/>
        </p:nvSpPr>
        <p:spPr>
          <a:xfrm>
            <a:off x="4399851" y="2969494"/>
            <a:ext cx="4113683" cy="42932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399851" y="4132253"/>
            <a:ext cx="4113683" cy="4650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LHI = ½Σ(v</a:t>
            </a:r>
            <a:r>
              <a:rPr lang="en-US" sz="2800" baseline="-25000" dirty="0" smtClean="0"/>
              <a:t>i</a:t>
            </a:r>
            <a:r>
              <a:rPr lang="en-US" sz="2800" dirty="0" smtClean="0"/>
              <a:t>-</a:t>
            </a:r>
            <a:r>
              <a:rPr lang="en-US" sz="2800" dirty="0" err="1" smtClean="0"/>
              <a:t>s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4399851" y="4722567"/>
            <a:ext cx="1609702" cy="168151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LHI = 2X </a:t>
            </a:r>
            <a:r>
              <a:rPr lang="en-US" sz="2000" b="1" dirty="0" err="1" smtClean="0"/>
              <a:t>LSq</a:t>
            </a:r>
            <a:endParaRPr lang="en-US" sz="2000" b="1" dirty="0" smtClean="0"/>
          </a:p>
          <a:p>
            <a:pPr algn="ctr"/>
            <a:r>
              <a:rPr lang="en-US" dirty="0" err="1"/>
              <a:t>s</a:t>
            </a:r>
            <a:r>
              <a:rPr lang="en-US" dirty="0" err="1" smtClean="0"/>
              <a:t>emakin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endParaRPr lang="en-US" dirty="0" smtClean="0"/>
          </a:p>
          <a:p>
            <a:pPr algn="ctr"/>
            <a:r>
              <a:rPr lang="en-US" dirty="0" err="1"/>
              <a:t>s</a:t>
            </a:r>
            <a:r>
              <a:rPr lang="en-US" dirty="0" err="1" smtClean="0"/>
              <a:t>ngka</a:t>
            </a:r>
            <a:r>
              <a:rPr lang="en-US" dirty="0" smtClean="0"/>
              <a:t> </a:t>
            </a:r>
            <a:r>
              <a:rPr lang="en-US" dirty="0" err="1"/>
              <a:t>s</a:t>
            </a:r>
            <a:r>
              <a:rPr lang="en-US" dirty="0" err="1" smtClean="0"/>
              <a:t>emakin</a:t>
            </a:r>
            <a:r>
              <a:rPr lang="en-US" dirty="0" smtClean="0"/>
              <a:t> </a:t>
            </a:r>
            <a:r>
              <a:rPr lang="en-US" dirty="0" err="1" smtClean="0"/>
              <a:t>proposional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188409" y="4722567"/>
            <a:ext cx="2325125" cy="50087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4-10% </a:t>
            </a:r>
            <a:r>
              <a:rPr lang="en-US" dirty="0" err="1" smtClean="0"/>
              <a:t>ful</a:t>
            </a:r>
            <a:r>
              <a:rPr lang="en-US" dirty="0" smtClean="0"/>
              <a:t> </a:t>
            </a:r>
            <a:r>
              <a:rPr lang="en-US" dirty="0" err="1" smtClean="0"/>
              <a:t>proposional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188409" y="5312885"/>
            <a:ext cx="2325125" cy="50087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10-15% </a:t>
            </a:r>
            <a:r>
              <a:rPr lang="en-US" sz="1400" dirty="0" smtClean="0"/>
              <a:t>semi </a:t>
            </a:r>
            <a:r>
              <a:rPr lang="en-US" sz="1400" dirty="0" err="1" smtClean="0"/>
              <a:t>proposional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188409" y="5903201"/>
            <a:ext cx="2325125" cy="50087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15%&lt;  non </a:t>
            </a:r>
            <a:r>
              <a:rPr lang="en-US" dirty="0" err="1" smtClean="0"/>
              <a:t>proposional</a:t>
            </a:r>
            <a:endParaRPr lang="en-US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577874"/>
              </p:ext>
            </p:extLst>
          </p:nvPr>
        </p:nvGraphicFramePr>
        <p:xfrm>
          <a:off x="643881" y="3527763"/>
          <a:ext cx="3094204" cy="2876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1353"/>
                <a:gridCol w="1132851"/>
              </a:tblGrid>
              <a:tr h="57526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PEMILU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LSq</a:t>
                      </a:r>
                      <a:endParaRPr lang="en-US" sz="2400" dirty="0"/>
                    </a:p>
                  </a:txBody>
                  <a:tcPr/>
                </a:tc>
              </a:tr>
              <a:tr h="57526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1999 (</a:t>
                      </a:r>
                      <a:r>
                        <a:rPr lang="en-US" sz="2400" dirty="0" err="1" smtClean="0"/>
                        <a:t>nir-abp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3,50</a:t>
                      </a:r>
                      <a:endParaRPr lang="en-US" sz="2400" dirty="0"/>
                    </a:p>
                  </a:txBody>
                  <a:tcPr/>
                </a:tc>
              </a:tr>
              <a:tr h="57526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2004 (</a:t>
                      </a:r>
                      <a:r>
                        <a:rPr lang="en-US" sz="2400" dirty="0" err="1" smtClean="0"/>
                        <a:t>nir-abp</a:t>
                      </a:r>
                      <a:r>
                        <a:rPr lang="en-US" sz="2400" dirty="0" smtClean="0"/>
                        <a:t>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5,59</a:t>
                      </a:r>
                      <a:endParaRPr lang="en-US" sz="2400" dirty="0"/>
                    </a:p>
                  </a:txBody>
                  <a:tcPr/>
                </a:tc>
              </a:tr>
              <a:tr h="57526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2009 (2,5%)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6,16</a:t>
                      </a:r>
                      <a:endParaRPr lang="en-US" sz="2400" dirty="0"/>
                    </a:p>
                  </a:txBody>
                  <a:tcPr/>
                </a:tc>
              </a:tr>
              <a:tr h="575263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2014 (3,5%)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7,02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872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4454" y="482992"/>
            <a:ext cx="2772263" cy="258523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smtClean="0"/>
              <a:t>ANGKA </a:t>
            </a:r>
          </a:p>
          <a:p>
            <a:pPr algn="ctr"/>
            <a:r>
              <a:rPr lang="en-US" sz="1400" b="1" dirty="0" smtClean="0"/>
              <a:t>AMBANG BATAS PERWAKILAN</a:t>
            </a:r>
          </a:p>
          <a:p>
            <a:pPr algn="ctr"/>
            <a:r>
              <a:rPr lang="en-US" sz="4800" b="1" dirty="0" smtClean="0"/>
              <a:t>OPTIMAL</a:t>
            </a:r>
            <a:endParaRPr lang="en-US" sz="4800" b="1" dirty="0"/>
          </a:p>
        </p:txBody>
      </p:sp>
      <p:sp>
        <p:nvSpPr>
          <p:cNvPr id="4" name="Rectangle 3"/>
          <p:cNvSpPr/>
          <p:nvPr/>
        </p:nvSpPr>
        <p:spPr>
          <a:xfrm>
            <a:off x="4990075" y="482993"/>
            <a:ext cx="3577114" cy="75131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 = 75%/((M+1)*√E)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990075" y="1386710"/>
            <a:ext cx="3577114" cy="75131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 = 75%/((S/E)+1*√E)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4990075" y="2316911"/>
            <a:ext cx="3577114" cy="75131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T = 75%/((S+E)/E*√E)</a:t>
            </a:r>
            <a:endParaRPr lang="en-US" sz="2800" dirty="0"/>
          </a:p>
        </p:txBody>
      </p:sp>
      <p:sp>
        <p:nvSpPr>
          <p:cNvPr id="7" name="Right Arrow 6"/>
          <p:cNvSpPr/>
          <p:nvPr/>
        </p:nvSpPr>
        <p:spPr>
          <a:xfrm>
            <a:off x="3505571" y="482993"/>
            <a:ext cx="1305647" cy="258523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531364"/>
              </p:ext>
            </p:extLst>
          </p:nvPr>
        </p:nvGraphicFramePr>
        <p:xfrm>
          <a:off x="554455" y="3525728"/>
          <a:ext cx="3648655" cy="25958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788555"/>
                <a:gridCol w="18601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PEMILU 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Angka</a:t>
                      </a:r>
                      <a:r>
                        <a:rPr lang="en-US" dirty="0" smtClean="0"/>
                        <a:t> Optimal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1,03%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</a:t>
                      </a:r>
                      <a:r>
                        <a:rPr lang="en-US" dirty="0" err="1" smtClean="0"/>
                        <a:t>Sumut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2,24%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</a:t>
                      </a:r>
                      <a:r>
                        <a:rPr lang="en-US" dirty="0" err="1" smtClean="0"/>
                        <a:t>Jabar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2,24%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NTT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3,20%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</a:t>
                      </a:r>
                      <a:r>
                        <a:rPr lang="en-US" dirty="0" err="1" smtClean="0"/>
                        <a:t>Sulsel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3,60%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Papua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3,20%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354342"/>
              </p:ext>
            </p:extLst>
          </p:nvPr>
        </p:nvGraphicFramePr>
        <p:xfrm>
          <a:off x="4990075" y="3483056"/>
          <a:ext cx="3577114" cy="25958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753486"/>
                <a:gridCol w="182362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PEMILU 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Angka</a:t>
                      </a:r>
                      <a:r>
                        <a:rPr lang="en-US" dirty="0" smtClean="0"/>
                        <a:t> Optimal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Medan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3,05%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Bandung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3,05%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Denpasar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2,71%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</a:t>
                      </a:r>
                      <a:r>
                        <a:rPr lang="en-US" dirty="0" err="1" smtClean="0"/>
                        <a:t>Kupang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2,45%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Ambon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3,94%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DPRD </a:t>
                      </a:r>
                      <a:r>
                        <a:rPr lang="en-US" dirty="0" err="1" smtClean="0"/>
                        <a:t>Jayapura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3,93%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533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8682" y="643987"/>
            <a:ext cx="2861692" cy="15384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MENGURANGI JUMLAH PARTAI DI PARLEMEN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5410759" y="643986"/>
            <a:ext cx="2861692" cy="153841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MENYEDERHANAKAN SISTEM KEPARTAIAN DI PARLEMEN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845397" y="1019644"/>
            <a:ext cx="11267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VS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518682" y="2218175"/>
            <a:ext cx="2861692" cy="554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Ukuran</a:t>
            </a:r>
            <a:r>
              <a:rPr lang="en-US" dirty="0" smtClean="0"/>
              <a:t>: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410759" y="2236064"/>
            <a:ext cx="2861692" cy="5545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Ukuran</a:t>
            </a:r>
            <a:r>
              <a:rPr lang="en-US" dirty="0" smtClean="0"/>
              <a:t>: </a:t>
            </a:r>
            <a:r>
              <a:rPr lang="en-US" dirty="0" err="1" smtClean="0"/>
              <a:t>Konsentrasi</a:t>
            </a:r>
            <a:r>
              <a:rPr lang="en-US" dirty="0" smtClean="0"/>
              <a:t> </a:t>
            </a:r>
            <a:r>
              <a:rPr lang="en-US" dirty="0" err="1" smtClean="0"/>
              <a:t>Kursi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18682" y="3596980"/>
            <a:ext cx="2861692" cy="10196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TIDAK BERDAMPAK</a:t>
            </a:r>
          </a:p>
          <a:p>
            <a:pPr algn="ctr"/>
            <a:r>
              <a:rPr lang="en-US" dirty="0" smtClean="0"/>
              <a:t>THD EFEKTIVITAS PENGAMBILAN KEPUTUSAN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410759" y="3596980"/>
            <a:ext cx="2861692" cy="10196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BERDAMPAK</a:t>
            </a:r>
          </a:p>
          <a:p>
            <a:pPr algn="ctr"/>
            <a:r>
              <a:rPr lang="en-US" dirty="0" smtClean="0"/>
              <a:t>THD EFEKTIVITAS PENGAMBILAN KEPUTUSAN</a:t>
            </a:r>
            <a:endParaRPr lang="en-US" dirty="0"/>
          </a:p>
        </p:txBody>
      </p:sp>
      <p:sp>
        <p:nvSpPr>
          <p:cNvPr id="10" name="Down Arrow 9"/>
          <p:cNvSpPr/>
          <p:nvPr/>
        </p:nvSpPr>
        <p:spPr>
          <a:xfrm>
            <a:off x="518682" y="2933718"/>
            <a:ext cx="2861692" cy="53664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>
            <a:off x="5410759" y="2933719"/>
            <a:ext cx="2861692" cy="53664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410759" y="5438101"/>
            <a:ext cx="2861692" cy="103753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PARTAI RELEVAN</a:t>
            </a:r>
          </a:p>
          <a:p>
            <a:pPr algn="ctr"/>
            <a:r>
              <a:rPr lang="en-US" sz="2000" b="1" dirty="0" smtClean="0"/>
              <a:t>DI PARLEMEN</a:t>
            </a:r>
            <a:endParaRPr lang="en-US" sz="2000" b="1" dirty="0"/>
          </a:p>
        </p:txBody>
      </p:sp>
      <p:sp>
        <p:nvSpPr>
          <p:cNvPr id="13" name="Down Arrow 12"/>
          <p:cNvSpPr/>
          <p:nvPr/>
        </p:nvSpPr>
        <p:spPr>
          <a:xfrm>
            <a:off x="5563159" y="4758340"/>
            <a:ext cx="2861692" cy="518765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51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0622" y="590320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1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Relevan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840622" y="1315847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2</a:t>
            </a:r>
            <a:r>
              <a:rPr lang="en-US" sz="2000" dirty="0" smtClean="0"/>
              <a:t>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Relevan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840622" y="2067860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3-5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Relevan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877138" y="2800592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5&lt;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Relevan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5500187" y="590320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SISTEM PARTAI TUNGGAL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500187" y="1315847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SISTEM DUA PARTAI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500187" y="2067860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SISTEM MULTI PARTAI MODERAT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5536703" y="2800592"/>
            <a:ext cx="2754378" cy="60820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SISTEM MULTI PARTAI EKSTRIM</a:t>
            </a:r>
            <a:endParaRPr lang="en-US" sz="1400" dirty="0"/>
          </a:p>
        </p:txBody>
      </p:sp>
      <p:sp>
        <p:nvSpPr>
          <p:cNvPr id="10" name="Right Arrow 9"/>
          <p:cNvSpPr/>
          <p:nvPr/>
        </p:nvSpPr>
        <p:spPr>
          <a:xfrm>
            <a:off x="3755967" y="590320"/>
            <a:ext cx="1601132" cy="281848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967413" y="3720809"/>
            <a:ext cx="4864876" cy="8049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ENPP = 1/(</a:t>
            </a:r>
            <a:r>
              <a:rPr lang="en-US" sz="2400" b="1" dirty="0" err="1" smtClean="0"/>
              <a:t>Σs</a:t>
            </a:r>
            <a:r>
              <a:rPr lang="en-US" sz="2400" b="1" baseline="-25000" dirty="0" err="1" smtClean="0"/>
              <a:t>i</a:t>
            </a:r>
            <a:r>
              <a:rPr lang="en-US" sz="2400" b="1" dirty="0" smtClean="0"/>
              <a:t>)</a:t>
            </a:r>
            <a:r>
              <a:rPr lang="en-US" sz="2400" b="1" baseline="30000" dirty="0" smtClean="0"/>
              <a:t>2</a:t>
            </a:r>
            <a:r>
              <a:rPr lang="en-US" sz="2400" b="1" dirty="0" smtClean="0"/>
              <a:t> = 1/(s</a:t>
            </a:r>
            <a:r>
              <a:rPr lang="en-US" sz="2400" b="1" baseline="-25000" dirty="0" smtClean="0"/>
              <a:t>1</a:t>
            </a:r>
            <a:r>
              <a:rPr lang="en-US" sz="2400" b="1" dirty="0" smtClean="0"/>
              <a:t>+s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+s</a:t>
            </a:r>
            <a:r>
              <a:rPr lang="en-US" sz="2400" b="1" baseline="-25000" dirty="0" smtClean="0"/>
              <a:t>3</a:t>
            </a:r>
            <a:r>
              <a:rPr lang="en-US" sz="2400" b="1" dirty="0" smtClean="0"/>
              <a:t>+ … </a:t>
            </a:r>
            <a:r>
              <a:rPr lang="en-US" sz="2400" b="1" dirty="0" err="1" smtClean="0"/>
              <a:t>s</a:t>
            </a:r>
            <a:r>
              <a:rPr lang="en-US" sz="2400" b="1" baseline="-25000" dirty="0" err="1" smtClean="0"/>
              <a:t>n</a:t>
            </a:r>
            <a:endParaRPr lang="en-US" sz="2400" b="1" baseline="-25000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039615"/>
              </p:ext>
            </p:extLst>
          </p:nvPr>
        </p:nvGraphicFramePr>
        <p:xfrm>
          <a:off x="1967413" y="4724260"/>
          <a:ext cx="4864876" cy="1828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32438"/>
                <a:gridCol w="2432438"/>
              </a:tblGrid>
              <a:tr h="328809">
                <a:tc>
                  <a:txBody>
                    <a:bodyPr/>
                    <a:lstStyle/>
                    <a:p>
                      <a:r>
                        <a:rPr lang="en-US" dirty="0" smtClean="0"/>
                        <a:t>PEMILU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ENPP</a:t>
                      </a:r>
                      <a:endParaRPr lang="en-US" dirty="0"/>
                    </a:p>
                  </a:txBody>
                  <a:tcPr/>
                </a:tc>
              </a:tr>
              <a:tr h="328809">
                <a:tc>
                  <a:txBody>
                    <a:bodyPr/>
                    <a:lstStyle/>
                    <a:p>
                      <a:r>
                        <a:rPr lang="en-US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4,7</a:t>
                      </a:r>
                      <a:endParaRPr lang="en-US" dirty="0"/>
                    </a:p>
                  </a:txBody>
                  <a:tcPr/>
                </a:tc>
              </a:tr>
              <a:tr h="328809">
                <a:tc>
                  <a:txBody>
                    <a:bodyPr/>
                    <a:lstStyle/>
                    <a:p>
                      <a:r>
                        <a:rPr lang="en-US" dirty="0" smtClean="0"/>
                        <a:t>2004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7,1</a:t>
                      </a:r>
                      <a:endParaRPr lang="en-US" dirty="0"/>
                    </a:p>
                  </a:txBody>
                  <a:tcPr/>
                </a:tc>
              </a:tr>
              <a:tr h="328809">
                <a:tc>
                  <a:txBody>
                    <a:bodyPr/>
                    <a:lstStyle/>
                    <a:p>
                      <a:r>
                        <a:rPr lang="en-US" dirty="0" smtClean="0"/>
                        <a:t>2009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6,2</a:t>
                      </a:r>
                      <a:endParaRPr lang="en-US" dirty="0"/>
                    </a:p>
                  </a:txBody>
                  <a:tcPr/>
                </a:tc>
              </a:tr>
              <a:tr h="328809">
                <a:tc>
                  <a:txBody>
                    <a:bodyPr/>
                    <a:lstStyle/>
                    <a:p>
                      <a:r>
                        <a:rPr lang="en-US" dirty="0" smtClean="0"/>
                        <a:t>2014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8,1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45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3880" y="500192"/>
            <a:ext cx="7851767" cy="93020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PENERAPAN AMBANG BATAS PERWAKILAN</a:t>
            </a:r>
          </a:p>
          <a:p>
            <a:pPr algn="ctr"/>
            <a:r>
              <a:rPr lang="en-US" sz="2400" dirty="0" smtClean="0"/>
              <a:t>PADA PEMILU 2009 (2,5%) DAN PEMILU 2014 (3,5%):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43880" y="1519838"/>
            <a:ext cx="7851767" cy="12879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Berhasil</a:t>
            </a:r>
            <a:r>
              <a:rPr lang="en-US" sz="2400" dirty="0" smtClean="0"/>
              <a:t> </a:t>
            </a: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 smtClean="0"/>
              <a:t>partai</a:t>
            </a:r>
            <a:r>
              <a:rPr lang="en-US" sz="2400" dirty="0" smtClean="0"/>
              <a:t> </a:t>
            </a:r>
            <a:r>
              <a:rPr lang="en-US" sz="2400" dirty="0" err="1" smtClean="0"/>
              <a:t>peserta</a:t>
            </a:r>
            <a:r>
              <a:rPr lang="en-US" sz="2400" dirty="0" smtClean="0"/>
              <a:t> </a:t>
            </a:r>
            <a:r>
              <a:rPr lang="en-US" sz="2400" dirty="0" err="1" smtClean="0"/>
              <a:t>pemilu</a:t>
            </a:r>
            <a:r>
              <a:rPr lang="en-US" sz="2400" dirty="0" smtClean="0"/>
              <a:t>, </a:t>
            </a:r>
            <a:r>
              <a:rPr lang="en-US" sz="2400" dirty="0" err="1" smtClean="0"/>
              <a:t>berhasil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gagal</a:t>
            </a:r>
            <a:r>
              <a:rPr lang="en-US" sz="2400" dirty="0" smtClean="0"/>
              <a:t> </a:t>
            </a: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 smtClean="0"/>
              <a:t>partai</a:t>
            </a:r>
            <a:r>
              <a:rPr lang="en-US" sz="2400" dirty="0" smtClean="0"/>
              <a:t> </a:t>
            </a:r>
            <a:r>
              <a:rPr lang="en-US" sz="2400" dirty="0" err="1" smtClean="0"/>
              <a:t>politik</a:t>
            </a:r>
            <a:r>
              <a:rPr lang="en-US" sz="2400" dirty="0" smtClean="0"/>
              <a:t> di </a:t>
            </a:r>
            <a:r>
              <a:rPr lang="en-US" sz="2400" dirty="0" err="1" smtClean="0"/>
              <a:t>parlemen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gagal</a:t>
            </a:r>
            <a:r>
              <a:rPr lang="en-US" sz="2400" dirty="0" smtClean="0"/>
              <a:t> </a:t>
            </a:r>
            <a:r>
              <a:rPr lang="en-US" sz="2400" dirty="0" err="1" smtClean="0"/>
              <a:t>menyederhanakan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kepartaian</a:t>
            </a:r>
            <a:r>
              <a:rPr lang="en-US" sz="2400" dirty="0" smtClean="0"/>
              <a:t> di </a:t>
            </a:r>
            <a:r>
              <a:rPr lang="en-US" sz="2400" dirty="0" err="1" smtClean="0"/>
              <a:t>parlemen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643880" y="2897602"/>
            <a:ext cx="7851767" cy="9298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Berpotensi</a:t>
            </a:r>
            <a:r>
              <a:rPr lang="en-US" sz="2400" dirty="0" smtClean="0"/>
              <a:t> </a:t>
            </a:r>
            <a:r>
              <a:rPr lang="en-US" sz="2400" dirty="0" err="1" smtClean="0"/>
              <a:t>menghasilkan</a:t>
            </a:r>
            <a:r>
              <a:rPr lang="en-US" sz="2400" dirty="0" smtClean="0"/>
              <a:t> </a:t>
            </a:r>
            <a:r>
              <a:rPr lang="en-US" sz="2400" dirty="0" err="1" smtClean="0"/>
              <a:t>pemilu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proporsional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pemilu</a:t>
            </a:r>
            <a:r>
              <a:rPr lang="en-US" sz="2400" dirty="0" smtClean="0"/>
              <a:t> </a:t>
            </a:r>
            <a:r>
              <a:rPr lang="en-US" sz="2400" dirty="0" err="1" smtClean="0"/>
              <a:t>proposional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643880" y="3934780"/>
            <a:ext cx="7851767" cy="18246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err="1"/>
              <a:t>U</a:t>
            </a:r>
            <a:r>
              <a:rPr lang="en-US" sz="2200" dirty="0" err="1" smtClean="0"/>
              <a:t>ntuk</a:t>
            </a:r>
            <a:r>
              <a:rPr lang="en-US" sz="2200" dirty="0" smtClean="0"/>
              <a:t> </a:t>
            </a:r>
            <a:r>
              <a:rPr lang="en-US" sz="2200" dirty="0" err="1" smtClean="0"/>
              <a:t>menyederhanakan</a:t>
            </a:r>
            <a:r>
              <a:rPr lang="en-US" sz="2200" dirty="0" smtClean="0"/>
              <a:t> </a:t>
            </a:r>
            <a:r>
              <a:rPr lang="en-US" sz="2200" dirty="0" err="1" smtClean="0"/>
              <a:t>sistem</a:t>
            </a:r>
            <a:r>
              <a:rPr lang="en-US" sz="2200" dirty="0" smtClean="0"/>
              <a:t> </a:t>
            </a:r>
            <a:r>
              <a:rPr lang="en-US" sz="2200" dirty="0" err="1" smtClean="0"/>
              <a:t>kepartaian</a:t>
            </a:r>
            <a:r>
              <a:rPr lang="en-US" sz="2200" dirty="0" smtClean="0"/>
              <a:t> di </a:t>
            </a:r>
            <a:r>
              <a:rPr lang="en-US" sz="2200" dirty="0" err="1" smtClean="0"/>
              <a:t>parlemen</a:t>
            </a:r>
            <a:r>
              <a:rPr lang="en-US" sz="2200" dirty="0" smtClean="0"/>
              <a:t> </a:t>
            </a:r>
            <a:r>
              <a:rPr lang="en-US" sz="2200" dirty="0" err="1" smtClean="0"/>
              <a:t>adalah</a:t>
            </a:r>
            <a:r>
              <a:rPr lang="en-US" sz="2200" dirty="0" smtClean="0"/>
              <a:t> </a:t>
            </a:r>
            <a:r>
              <a:rPr lang="en-US" sz="2200" dirty="0" err="1" smtClean="0"/>
              <a:t>memperkecil</a:t>
            </a:r>
            <a:r>
              <a:rPr lang="en-US" sz="2200" dirty="0" smtClean="0"/>
              <a:t> </a:t>
            </a:r>
            <a:r>
              <a:rPr lang="en-US" sz="2200" dirty="0" err="1" smtClean="0"/>
              <a:t>besaran</a:t>
            </a:r>
            <a:r>
              <a:rPr lang="en-US" sz="2200" dirty="0" smtClean="0"/>
              <a:t> </a:t>
            </a:r>
            <a:r>
              <a:rPr lang="en-US" sz="2200" dirty="0" err="1" smtClean="0"/>
              <a:t>daerah</a:t>
            </a:r>
            <a:r>
              <a:rPr lang="en-US" sz="2200" dirty="0" smtClean="0"/>
              <a:t> </a:t>
            </a:r>
            <a:r>
              <a:rPr lang="en-US" sz="2200" dirty="0" err="1" smtClean="0"/>
              <a:t>pemilihan</a:t>
            </a:r>
            <a:r>
              <a:rPr lang="en-US" sz="2200" dirty="0" smtClean="0"/>
              <a:t> (</a:t>
            </a:r>
            <a:r>
              <a:rPr lang="en-US" sz="2200" dirty="0" err="1" smtClean="0"/>
              <a:t>dari</a:t>
            </a:r>
            <a:r>
              <a:rPr lang="en-US" sz="2200" dirty="0" smtClean="0"/>
              <a:t> 3-10 DPR </a:t>
            </a:r>
            <a:r>
              <a:rPr lang="en-US" sz="2200" dirty="0" err="1" smtClean="0"/>
              <a:t>dan</a:t>
            </a:r>
            <a:r>
              <a:rPr lang="en-US" sz="2200" dirty="0" smtClean="0"/>
              <a:t> 3-12 DPRD) </a:t>
            </a:r>
            <a:r>
              <a:rPr lang="en-US" sz="2200" dirty="0" err="1" smtClean="0"/>
              <a:t>menjadi</a:t>
            </a:r>
            <a:r>
              <a:rPr lang="en-US" sz="2200" dirty="0" smtClean="0"/>
              <a:t> 3-6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setidaknya</a:t>
            </a:r>
            <a:r>
              <a:rPr lang="en-US" sz="2200" dirty="0" smtClean="0"/>
              <a:t> 3-18 </a:t>
            </a:r>
            <a:r>
              <a:rPr lang="en-US" sz="2200" dirty="0" err="1" smtClean="0"/>
              <a:t>kursi</a:t>
            </a:r>
            <a:r>
              <a:rPr lang="en-US" sz="2200" dirty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mengubah</a:t>
            </a:r>
            <a:r>
              <a:rPr lang="en-US" sz="2200" dirty="0" smtClean="0"/>
              <a:t> formula </a:t>
            </a:r>
            <a:r>
              <a:rPr lang="en-US" sz="2200" dirty="0" err="1" smtClean="0"/>
              <a:t>perolehan</a:t>
            </a:r>
            <a:r>
              <a:rPr lang="en-US" sz="2200" dirty="0" smtClean="0"/>
              <a:t> </a:t>
            </a:r>
            <a:r>
              <a:rPr lang="en-US" sz="2200" dirty="0" err="1" smtClean="0"/>
              <a:t>kursi</a:t>
            </a:r>
            <a:r>
              <a:rPr lang="en-US" sz="2200" dirty="0" smtClean="0"/>
              <a:t> </a:t>
            </a:r>
            <a:r>
              <a:rPr lang="en-US" sz="2200" dirty="0" err="1" smtClean="0"/>
              <a:t>partai</a:t>
            </a:r>
            <a:r>
              <a:rPr lang="en-US" sz="2200" dirty="0" smtClean="0"/>
              <a:t> </a:t>
            </a:r>
            <a:r>
              <a:rPr lang="en-US" sz="2200" dirty="0" err="1" smtClean="0"/>
              <a:t>politik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metode</a:t>
            </a:r>
            <a:r>
              <a:rPr lang="en-US" sz="2200" dirty="0" smtClean="0"/>
              <a:t> </a:t>
            </a:r>
            <a:r>
              <a:rPr lang="en-US" sz="2200" dirty="0" err="1" smtClean="0"/>
              <a:t>kuota</a:t>
            </a:r>
            <a:r>
              <a:rPr lang="en-US" sz="2200" dirty="0" smtClean="0"/>
              <a:t> (BPP) </a:t>
            </a:r>
            <a:r>
              <a:rPr lang="en-US" sz="2200" dirty="0" err="1" smtClean="0"/>
              <a:t>ke</a:t>
            </a:r>
            <a:r>
              <a:rPr lang="en-US" sz="2200" dirty="0" smtClean="0"/>
              <a:t> </a:t>
            </a:r>
            <a:r>
              <a:rPr lang="en-US" sz="2200" dirty="0" err="1" smtClean="0"/>
              <a:t>metode</a:t>
            </a:r>
            <a:r>
              <a:rPr lang="en-US" sz="2200" dirty="0" smtClean="0"/>
              <a:t> divisor </a:t>
            </a:r>
            <a:r>
              <a:rPr lang="en-US" sz="2200" dirty="0" err="1" smtClean="0"/>
              <a:t>webster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1505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0637" y="1545983"/>
            <a:ext cx="3202931" cy="30183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AMBANG BATAS PERWAKILAN</a:t>
            </a:r>
          </a:p>
          <a:p>
            <a:pPr algn="ctr"/>
            <a:r>
              <a:rPr lang="en-US" sz="5400" dirty="0" smtClean="0"/>
              <a:t>GAGAL</a:t>
            </a:r>
          </a:p>
          <a:p>
            <a:pPr algn="ctr"/>
            <a:r>
              <a:rPr lang="en-US" sz="2400" dirty="0" smtClean="0"/>
              <a:t>MENYEDERHANKAN</a:t>
            </a:r>
          </a:p>
          <a:p>
            <a:pPr algn="ctr"/>
            <a:r>
              <a:rPr lang="en-US" sz="2400" dirty="0" smtClean="0"/>
              <a:t>SISTEM KEPARTAIAN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5227773" y="1545983"/>
            <a:ext cx="3258154" cy="12699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BESARAN </a:t>
            </a:r>
          </a:p>
          <a:p>
            <a:pPr algn="ctr"/>
            <a:r>
              <a:rPr lang="en-US" dirty="0" smtClean="0"/>
              <a:t>DAERAH PEMILIHA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227773" y="3294416"/>
            <a:ext cx="3258154" cy="12699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FORMULA</a:t>
            </a:r>
          </a:p>
          <a:p>
            <a:pPr algn="ctr"/>
            <a:r>
              <a:rPr lang="en-US" dirty="0" smtClean="0"/>
              <a:t>PEROLEHAN KURSI</a:t>
            </a:r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>
            <a:off x="3920829" y="1545983"/>
            <a:ext cx="1030829" cy="3018348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82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15" y="165641"/>
            <a:ext cx="8725226" cy="6515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793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69619" y="1233105"/>
            <a:ext cx="5467071" cy="29999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FORMULA </a:t>
            </a:r>
          </a:p>
          <a:p>
            <a:pPr algn="ctr"/>
            <a:r>
              <a:rPr lang="en-US" sz="4800" dirty="0" smtClean="0"/>
              <a:t>PEROLEHAN KURSI </a:t>
            </a:r>
          </a:p>
          <a:p>
            <a:pPr algn="ctr"/>
            <a:r>
              <a:rPr lang="en-US" sz="4800" dirty="0" smtClean="0"/>
              <a:t>PARTAI POLITIK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2456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357166"/>
            <a:ext cx="4040188" cy="639762"/>
          </a:xfrm>
        </p:spPr>
        <p:txBody>
          <a:bodyPr>
            <a:normAutofit lnSpcReduction="10000"/>
          </a:bodyPr>
          <a:lstStyle/>
          <a:p>
            <a:r>
              <a:rPr lang="id-ID" sz="3600" b="0" dirty="0" smtClean="0"/>
              <a:t>MAYORITARIAN</a:t>
            </a:r>
            <a:endParaRPr lang="id-ID" b="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</p:nvPr>
        </p:nvGraphicFramePr>
        <p:xfrm>
          <a:off x="357158" y="1142984"/>
          <a:ext cx="3786185" cy="5357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428604"/>
            <a:ext cx="4041775" cy="639762"/>
          </a:xfrm>
        </p:spPr>
        <p:txBody>
          <a:bodyPr>
            <a:normAutofit lnSpcReduction="10000"/>
          </a:bodyPr>
          <a:lstStyle/>
          <a:p>
            <a:r>
              <a:rPr lang="id-ID" sz="3600" b="0" dirty="0" smtClean="0"/>
              <a:t>PROPORSIONAL</a:t>
            </a:r>
            <a:endParaRPr lang="id-ID" b="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</p:nvPr>
        </p:nvGraphicFramePr>
        <p:xfrm>
          <a:off x="4714876" y="857232"/>
          <a:ext cx="4041775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7189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868346"/>
          </a:xfrm>
        </p:spPr>
        <p:txBody>
          <a:bodyPr>
            <a:normAutofit fontScale="90000"/>
          </a:bodyPr>
          <a:lstStyle/>
          <a:p>
            <a:r>
              <a:rPr lang="id-ID" sz="4000" dirty="0" smtClean="0"/>
              <a:t>PROPORSIONAL: DUA METODE KUOTA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28641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Kuota Murni: Tahap I, perolehan suara dibagi kuota suara 1 kursi  atau BPP atau </a:t>
            </a:r>
            <a:r>
              <a:rPr lang="id-ID" b="1" dirty="0" smtClean="0"/>
              <a:t>q</a:t>
            </a:r>
            <a:r>
              <a:rPr lang="id-ID" dirty="0" smtClean="0"/>
              <a:t> [di mana </a:t>
            </a:r>
            <a:r>
              <a:rPr lang="id-ID" b="1" dirty="0" smtClean="0"/>
              <a:t>q</a:t>
            </a:r>
            <a:r>
              <a:rPr lang="id-ID" dirty="0" smtClean="0"/>
              <a:t> adalah hasil bagi total suara dg total kursi]; partai mendapat kursi utuh, sisa suaranya disisihkan utk penghitungan Tahap II; partai yg tidak mendapat kursi utuh, suaranya disisihkan utk penghitungan Tahap II. Pada Tahap II, sisa kursi diberikan kepada partai yg memiliki sisa suara terbanyak.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Kuota Drop: Cara menghitungnya sama dg metode kuota murni. Hanya </a:t>
            </a:r>
            <a:r>
              <a:rPr lang="id-ID" b="1" dirty="0" smtClean="0"/>
              <a:t>q</a:t>
            </a:r>
            <a:r>
              <a:rPr lang="id-ID" dirty="0" smtClean="0"/>
              <a:t>-nya berbeda, yaitu hasil bagi total suara dg total kursi+1.</a:t>
            </a:r>
          </a:p>
        </p:txBody>
      </p:sp>
    </p:spTree>
    <p:extLst>
      <p:ext uri="{BB962C8B-B14F-4D97-AF65-F5344CB8AC3E}">
        <p14:creationId xmlns:p14="http://schemas.microsoft.com/office/powerpoint/2010/main" val="210498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868346"/>
          </a:xfrm>
        </p:spPr>
        <p:txBody>
          <a:bodyPr>
            <a:normAutofit fontScale="90000"/>
          </a:bodyPr>
          <a:lstStyle/>
          <a:p>
            <a:r>
              <a:rPr lang="id-ID" sz="4000" dirty="0" smtClean="0"/>
              <a:t>PROPORSIONAL: DUA METODE DIVISOR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28641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Divisor d’Hondt: (1) perolehan suara masing-masing partai politik dibagi dg bilangan 1, 2, 3, 4, dst; (2) angka-angka hasil bagi tersebut dirangking; (3) angka rangking pertama  mendapatkan kursi pertama, angka rangking kedua mendapatkan kursi kedua, angka rangking ketiga mendapatkan ketiga, dst.. sesuai jumlah kursi yg tersedia. 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Divisor Webster: Cara menghitungnya sama dg divisor d’Hondt, tetapi bilangan pembaginya 1, 3, 5, 7 dst.. (bilangan ganjil). </a:t>
            </a:r>
          </a:p>
        </p:txBody>
      </p:sp>
    </p:spTree>
    <p:extLst>
      <p:ext uri="{BB962C8B-B14F-4D97-AF65-F5344CB8AC3E}">
        <p14:creationId xmlns:p14="http://schemas.microsoft.com/office/powerpoint/2010/main" val="7087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MAYORITARIAN VS PROPORSIONAL</a:t>
            </a:r>
            <a:br>
              <a:rPr lang="id-ID" dirty="0" smtClean="0"/>
            </a:br>
            <a:r>
              <a:rPr lang="id-ID" sz="3600" dirty="0" smtClean="0"/>
              <a:t>[ 5 daerah pemilihan vs 1 derah pemilihan ]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00034" y="1571612"/>
          <a:ext cx="8229600" cy="50006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528"/>
                <a:gridCol w="857256"/>
                <a:gridCol w="785818"/>
                <a:gridCol w="857256"/>
                <a:gridCol w="785818"/>
                <a:gridCol w="857256"/>
                <a:gridCol w="857256"/>
                <a:gridCol w="642942"/>
                <a:gridCol w="857256"/>
                <a:gridCol w="757214"/>
              </a:tblGrid>
              <a:tr h="714380"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Total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%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Mayo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Propo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id-ID" dirty="0" smtClean="0"/>
                        <a:t>Partai 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3.000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2.000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2.000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200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   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7.250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id-ID" dirty="0" smtClean="0"/>
                        <a:t>Partai B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3.750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6.750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id-ID" dirty="0" smtClean="0"/>
                        <a:t>Partai C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250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750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3.000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id-ID" dirty="0" smtClean="0"/>
                        <a:t>Partai D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750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aseline="0" dirty="0" smtClean="0"/>
                        <a:t>    </a:t>
                      </a:r>
                      <a:r>
                        <a:rPr lang="id-ID" dirty="0" smtClean="0"/>
                        <a:t>700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  25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1.025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3.000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id-ID" dirty="0" smtClean="0"/>
                        <a:t>Partai E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250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1.750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  50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  25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    425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2.500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5.000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b="1" dirty="0" smtClean="0"/>
                        <a:t>25.000</a:t>
                      </a:r>
                      <a:endParaRPr lang="id-ID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100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83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SISTEM PEMILU MAYORITARIAN </a:t>
            </a:r>
            <a:br>
              <a:rPr lang="id-ID" dirty="0" smtClean="0"/>
            </a:br>
            <a:r>
              <a:rPr lang="id-ID" sz="3100" dirty="0" smtClean="0"/>
              <a:t>[</a:t>
            </a:r>
            <a:r>
              <a:rPr lang="id-ID" sz="3100" dirty="0"/>
              <a:t> </a:t>
            </a:r>
            <a:r>
              <a:rPr lang="id-ID" sz="3100" dirty="0" smtClean="0"/>
              <a:t>5 daerah pemilihan, masing-masing tersedia 1 kursi ]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Apabila menggunakan metode pluralitas (FPTP), berarti partai yg memperoleh suara terbanyak di setiap daerah pemilih (tidak peduli berapapun persentasenya), akan mendapatkan kursi.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Dengan demikian, Partai A memperoleh kursi di Daerah Pemilihan 1, Daerah Pemilihan 2, dan Daerah Pemilihan 3; Partai B memperoleh kursi di Daerah Pemilihan 4, dan; Partai C memperoleh kursi di Daerah Pemilihan 5.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7429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SISTEM PEMILU PROPORSIONAL</a:t>
            </a:r>
            <a:br>
              <a:rPr lang="id-ID" dirty="0" smtClean="0"/>
            </a:br>
            <a:r>
              <a:rPr lang="id-ID" sz="3100" dirty="0" smtClean="0"/>
              <a:t>[ 1 daerah pemilihan dg 5 kursi dan 25.000 suara ]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82919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id-ID" dirty="0" smtClean="0"/>
              <a:t>Apabila menggunakan metode kuota murni, maka dihitung terlebih dahulu kuota suara 1 kursi (BPP), yaitu jumlah suara dibagi jumlah kursi, sehingga kuota 1 kursi = 5.000 suara.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Penghitungan Tahap I adalah membagi perolehan suara setiap partai politik dengan kuota 1 kursi (BPP). Partai yg mendapatkan kursi utuh, sisa suaranya disisihkan utk Penghitungan Tahap II. Partai yang tidak mendapatkan kursi utuh, suaranya diikutkan dlm Penghitungan Tahap II.</a:t>
            </a:r>
          </a:p>
          <a:p>
            <a:pPr>
              <a:buFont typeface="Wingdings" pitchFamily="2" charset="2"/>
              <a:buChar char="§"/>
            </a:pPr>
            <a:r>
              <a:rPr lang="id-ID" dirty="0" smtClean="0"/>
              <a:t>Dalam Penghitungan Tahap II, perolehan kursi ditentukan berdasarkan sisa suara terbanyak.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778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id-ID" sz="4000" dirty="0" smtClean="0"/>
              <a:t>PROPORSIONAL: METODE KUOTA MURNI</a:t>
            </a:r>
            <a:br>
              <a:rPr lang="id-ID" sz="4000" dirty="0" smtClean="0"/>
            </a:br>
            <a:r>
              <a:rPr lang="id-ID" sz="3100" dirty="0" smtClean="0"/>
              <a:t>[ BPP atau q = 25.000 suara: 5 kursi = 5.000 suara ]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00175"/>
          <a:ext cx="8229599" cy="485778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75657"/>
                <a:gridCol w="1296069"/>
                <a:gridCol w="928694"/>
                <a:gridCol w="1285884"/>
                <a:gridCol w="1071570"/>
                <a:gridCol w="1214446"/>
                <a:gridCol w="1257279"/>
              </a:tblGrid>
              <a:tr h="886148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%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Tahap 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Sisa 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Tahap II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Total Kursi</a:t>
                      </a:r>
                      <a:endParaRPr lang="id-ID" sz="2400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B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27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1.750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C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   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D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E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endParaRPr lang="id-ID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25.000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5</a:t>
                      </a:r>
                      <a:endParaRPr lang="id-ID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24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id-ID" sz="4000" dirty="0" smtClean="0"/>
              <a:t>PROPORSIONAL: METODE KUOTA DROP</a:t>
            </a:r>
            <a:br>
              <a:rPr lang="id-ID" sz="4000" dirty="0" smtClean="0"/>
            </a:br>
            <a:r>
              <a:rPr lang="id-ID" sz="3100" dirty="0" smtClean="0"/>
              <a:t>[ BPP atau q = 25.000 suara: 5 kursi + 1 = 4.167 suara ]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500175"/>
          <a:ext cx="8229599" cy="48577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5657"/>
                <a:gridCol w="1296069"/>
                <a:gridCol w="928694"/>
                <a:gridCol w="1285884"/>
                <a:gridCol w="1071570"/>
                <a:gridCol w="1214446"/>
                <a:gridCol w="1257279"/>
              </a:tblGrid>
              <a:tr h="886148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%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Tahap 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Sisa 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Tahap II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Total Kursi</a:t>
                      </a:r>
                      <a:endParaRPr lang="id-ID" sz="2400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3.083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2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B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27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2.583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C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1.333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D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E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0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endParaRPr lang="id-ID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25.000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12.499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5</a:t>
                      </a:r>
                      <a:endParaRPr lang="id-ID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47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id-ID" sz="3400" dirty="0" smtClean="0"/>
              <a:t>PROPORSIONAL: METODE DIVISOR D’HONDT</a:t>
            </a:r>
            <a:endParaRPr lang="id-ID" sz="3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142985"/>
          <a:ext cx="8115328" cy="48288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48028"/>
                <a:gridCol w="1052260"/>
                <a:gridCol w="952916"/>
                <a:gridCol w="1190224"/>
                <a:gridCol w="1134496"/>
                <a:gridCol w="1197583"/>
                <a:gridCol w="1239821"/>
              </a:tblGrid>
              <a:tr h="857255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%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Total Kursi</a:t>
                      </a:r>
                      <a:endParaRPr lang="id-ID" sz="2400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r>
                        <a:rPr lang="id-ID" sz="2400" baseline="0" dirty="0"/>
                        <a:t> </a:t>
                      </a:r>
                      <a:r>
                        <a:rPr lang="id-ID" sz="1600" baseline="0" dirty="0" smtClean="0">
                          <a:solidFill>
                            <a:srgbClr val="FF0000"/>
                          </a:solidFill>
                        </a:rPr>
                        <a:t>1)</a:t>
                      </a:r>
                      <a:endParaRPr lang="id-ID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3.625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4)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2.417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2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B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27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2)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3.375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5)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2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C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3)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2.250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1.834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D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0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E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   834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0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endParaRPr lang="id-ID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25.000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5</a:t>
                      </a:r>
                      <a:endParaRPr lang="id-ID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68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id-ID" sz="3400" dirty="0" smtClean="0"/>
              <a:t>PROPORSIONAL: METODE DIVISOR WEBSTER</a:t>
            </a:r>
            <a:endParaRPr lang="id-ID" sz="3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142985"/>
          <a:ext cx="8115328" cy="482888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8028"/>
                <a:gridCol w="1052260"/>
                <a:gridCol w="952916"/>
                <a:gridCol w="1190224"/>
                <a:gridCol w="1134496"/>
                <a:gridCol w="1197583"/>
                <a:gridCol w="1239821"/>
              </a:tblGrid>
              <a:tr h="857255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Suara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%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Total Kursi</a:t>
                      </a:r>
                      <a:endParaRPr lang="id-ID" sz="2400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29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7.250</a:t>
                      </a:r>
                      <a:r>
                        <a:rPr lang="id-ID" sz="2400" baseline="0" dirty="0"/>
                        <a:t> </a:t>
                      </a:r>
                      <a:r>
                        <a:rPr lang="id-ID" sz="1600" baseline="0" dirty="0" smtClean="0">
                          <a:solidFill>
                            <a:srgbClr val="FF0000"/>
                          </a:solidFill>
                        </a:rPr>
                        <a:t>1)</a:t>
                      </a:r>
                      <a:endParaRPr lang="id-ID" sz="2400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2.417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1.450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B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27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6.750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2)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2.250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1.350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C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5.500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3)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1.834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1.100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D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12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3.000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4)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   600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Partai E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2.500 </a:t>
                      </a:r>
                      <a:r>
                        <a:rPr lang="id-ID" sz="1600" dirty="0" smtClean="0">
                          <a:solidFill>
                            <a:srgbClr val="FF0000"/>
                          </a:solidFill>
                        </a:rPr>
                        <a:t>5)</a:t>
                      </a:r>
                      <a:endParaRPr lang="id-ID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   834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    500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1</a:t>
                      </a:r>
                      <a:endParaRPr lang="id-ID" sz="2400" b="1" dirty="0"/>
                    </a:p>
                  </a:txBody>
                  <a:tcPr/>
                </a:tc>
              </a:tr>
              <a:tr h="661939">
                <a:tc>
                  <a:txBody>
                    <a:bodyPr/>
                    <a:lstStyle/>
                    <a:p>
                      <a:endParaRPr lang="id-ID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25.000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100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b="1" dirty="0" smtClean="0"/>
                        <a:t>5</a:t>
                      </a:r>
                      <a:endParaRPr lang="id-ID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00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3759" y="1601197"/>
            <a:ext cx="6921276" cy="351527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0" dirty="0" smtClean="0"/>
              <a:t>BESARAN</a:t>
            </a:r>
          </a:p>
          <a:p>
            <a:pPr algn="ctr"/>
            <a:r>
              <a:rPr lang="en-US" sz="6000" dirty="0" smtClean="0"/>
              <a:t>DAERAH PEMILIHAN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66126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1529" y="993846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DAPIL KECIL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791529" y="2605369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DAPIL SEDANG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791529" y="4224978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DAPIL BESAR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5196096" y="993846"/>
            <a:ext cx="3110893" cy="134353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 – 5  KURSI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5196096" y="2605369"/>
            <a:ext cx="3110893" cy="13435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6 – 10 KURSI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5196096" y="4224978"/>
            <a:ext cx="3110893" cy="13435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11 + KURSI </a:t>
            </a:r>
            <a:endParaRPr lang="en-US" sz="3600" dirty="0"/>
          </a:p>
        </p:txBody>
      </p:sp>
      <p:sp>
        <p:nvSpPr>
          <p:cNvPr id="11" name="Right Arrow 10"/>
          <p:cNvSpPr/>
          <p:nvPr/>
        </p:nvSpPr>
        <p:spPr>
          <a:xfrm>
            <a:off x="4141721" y="993846"/>
            <a:ext cx="846752" cy="1343534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4141721" y="2605369"/>
            <a:ext cx="846752" cy="1343534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4141721" y="4224978"/>
            <a:ext cx="846752" cy="1343534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37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126883"/>
              </p:ext>
            </p:extLst>
          </p:nvPr>
        </p:nvGraphicFramePr>
        <p:xfrm>
          <a:off x="-312931" y="-1295222"/>
          <a:ext cx="9038157" cy="8232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5842000" imgH="5321300" progId="Word.Document.12">
                  <p:link updateAutomatic="1"/>
                </p:oleObj>
              </mc:Choice>
              <mc:Fallback>
                <p:oleObj name="Document" r:id="rId3" imgW="5842000" imgH="53213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312931" y="-1295222"/>
                        <a:ext cx="9038157" cy="82325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7610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8219" y="993846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 – 10 KURSI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5338219" y="2605369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 – 8 KURSI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5338219" y="4224978"/>
            <a:ext cx="3110893" cy="1343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 – 6 KURSI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754714" y="993846"/>
            <a:ext cx="2761147" cy="45746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/>
              <a:t>PILIHAN</a:t>
            </a:r>
            <a:endParaRPr lang="en-US" sz="5400" dirty="0"/>
          </a:p>
        </p:txBody>
      </p:sp>
      <p:sp>
        <p:nvSpPr>
          <p:cNvPr id="6" name="Right Arrow 5"/>
          <p:cNvSpPr/>
          <p:nvPr/>
        </p:nvSpPr>
        <p:spPr>
          <a:xfrm>
            <a:off x="3865606" y="993846"/>
            <a:ext cx="1270128" cy="45746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8852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7006" y="331284"/>
            <a:ext cx="8117773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SIMULASI HASIL PEMILU 2014</a:t>
            </a:r>
            <a:endParaRPr lang="en-US" sz="4000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06" y="1251514"/>
            <a:ext cx="8117773" cy="43986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635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1519686"/>
              </p:ext>
            </p:extLst>
          </p:nvPr>
        </p:nvGraphicFramePr>
        <p:xfrm>
          <a:off x="-1417761" y="1300278"/>
          <a:ext cx="11854897" cy="36689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Document" r:id="rId3" imgW="5626100" imgH="1435100" progId="Word.Document.12">
                  <p:link updateAutomatic="1"/>
                </p:oleObj>
              </mc:Choice>
              <mc:Fallback>
                <p:oleObj name="Document" r:id="rId3" imgW="5626100" imgH="14351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417761" y="1300278"/>
                        <a:ext cx="11854897" cy="36689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589045" y="552137"/>
            <a:ext cx="7896882" cy="5705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SIMULASI HASIL PEMILU 2014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66296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8344" y="1196294"/>
            <a:ext cx="2968771" cy="12934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NASIONALIS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828344" y="2876273"/>
            <a:ext cx="2968771" cy="12934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ISLAMIS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828344" y="4556251"/>
            <a:ext cx="2968771" cy="12934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KEKARYAAN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5411849" y="1196294"/>
            <a:ext cx="2968771" cy="57054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Moderat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411849" y="1919238"/>
            <a:ext cx="2968771" cy="570544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Radikal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411849" y="2876273"/>
            <a:ext cx="2968771" cy="57054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Tradisional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411849" y="3599217"/>
            <a:ext cx="2968771" cy="57054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Moderen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411849" y="4556251"/>
            <a:ext cx="2968771" cy="570544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Idealis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411849" y="5279195"/>
            <a:ext cx="2968771" cy="57054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Pragmatis</a:t>
            </a:r>
            <a:endParaRPr lang="en-US" dirty="0"/>
          </a:p>
        </p:txBody>
      </p:sp>
      <p:sp>
        <p:nvSpPr>
          <p:cNvPr id="11" name="Right Arrow 10"/>
          <p:cNvSpPr/>
          <p:nvPr/>
        </p:nvSpPr>
        <p:spPr>
          <a:xfrm>
            <a:off x="4012868" y="1196294"/>
            <a:ext cx="1196497" cy="129348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>
            <a:off x="4012868" y="2876273"/>
            <a:ext cx="1196497" cy="1293488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4012868" y="4556251"/>
            <a:ext cx="1196497" cy="1293488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539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7134" y="1012251"/>
            <a:ext cx="5282996" cy="1987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3 - 6 KURSI</a:t>
            </a:r>
            <a:endParaRPr lang="en-US" sz="7200" dirty="0"/>
          </a:p>
        </p:txBody>
      </p:sp>
      <p:sp>
        <p:nvSpPr>
          <p:cNvPr id="3" name="Rectangle 2"/>
          <p:cNvSpPr/>
          <p:nvPr/>
        </p:nvSpPr>
        <p:spPr>
          <a:xfrm>
            <a:off x="1767134" y="3299580"/>
            <a:ext cx="5282996" cy="1987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WEBSTER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626725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1514</Words>
  <Application>Microsoft Macintosh PowerPoint</Application>
  <PresentationFormat>On-screen Show (4:3)</PresentationFormat>
  <Paragraphs>540</Paragraphs>
  <Slides>35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Office Theme</vt:lpstr>
      <vt:lpstr>system:Users:merdeka-air:Documents:12%20KARYA:201109%20AMBANG%20BATAS%20PERWAKILAN:Draf%205%2004%20BAB%202%20KERANGKA%20KONSEPTUAL%20-%20ABPP2014.docx!OLE_LINK1</vt:lpstr>
      <vt:lpstr>system:Users:merdeka-air:Documents:19%20KODIFIKASI:14%20Omni%20LAPORAN%20SUBKOMITE:20150624%20(2)%20SUB%20KOMITE%20Sistem%20Pemilu.docx!OLE_LINK2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PROPORSIONAL: DUA METODE KUOTA</vt:lpstr>
      <vt:lpstr>PROPORSIONAL: DUA METODE DIVISOR</vt:lpstr>
      <vt:lpstr>MAYORITARIAN VS PROPORSIONAL [ 5 daerah pemilihan vs 1 derah pemilihan ]</vt:lpstr>
      <vt:lpstr>SISTEM PEMILU MAYORITARIAN  [ 5 daerah pemilihan, masing-masing tersedia 1 kursi ]</vt:lpstr>
      <vt:lpstr>SISTEM PEMILU PROPORSIONAL [ 1 daerah pemilihan dg 5 kursi dan 25.000 suara ]</vt:lpstr>
      <vt:lpstr>PROPORSIONAL: METODE KUOTA MURNI [ BPP atau q = 25.000 suara: 5 kursi = 5.000 suara ]</vt:lpstr>
      <vt:lpstr>PROPORSIONAL: METODE KUOTA DROP [ BPP atau q = 25.000 suara: 5 kursi + 1 = 4.167 suara ]</vt:lpstr>
      <vt:lpstr>PROPORSIONAL: METODE DIVISOR D’HONDT</vt:lpstr>
      <vt:lpstr>PROPORSIONAL: METODE DIVISOR WEBSTER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merdeka-air</dc:creator>
  <cp:lastModifiedBy>merdeka-air</cp:lastModifiedBy>
  <cp:revision>2</cp:revision>
  <dcterms:created xsi:type="dcterms:W3CDTF">2016-06-15T03:22:57Z</dcterms:created>
  <dcterms:modified xsi:type="dcterms:W3CDTF">2016-06-15T03:36:50Z</dcterms:modified>
</cp:coreProperties>
</file>